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57" r:id="rId3"/>
    <p:sldId id="258" r:id="rId4"/>
    <p:sldId id="259" r:id="rId5"/>
    <p:sldId id="272" r:id="rId6"/>
    <p:sldId id="260" r:id="rId7"/>
    <p:sldId id="261" r:id="rId8"/>
    <p:sldId id="262" r:id="rId9"/>
    <p:sldId id="263" r:id="rId10"/>
    <p:sldId id="264" r:id="rId11"/>
    <p:sldId id="265" r:id="rId12"/>
    <p:sldId id="274" r:id="rId13"/>
    <p:sldId id="266" r:id="rId14"/>
    <p:sldId id="273" r:id="rId15"/>
    <p:sldId id="267" r:id="rId16"/>
    <p:sldId id="268" r:id="rId17"/>
    <p:sldId id="269" r:id="rId18"/>
    <p:sldId id="270" r:id="rId19"/>
    <p:sldId id="271" r:id="rId20"/>
  </p:sldIdLst>
  <p:sldSz cx="9144000" cy="5143500" type="screen16x9"/>
  <p:notesSz cx="6858000" cy="9144000"/>
  <p:embeddedFontLst>
    <p:embeddedFont>
      <p:font typeface="Inter" panose="020B0604020202020204" charset="0"/>
      <p:regular r:id="rId22"/>
      <p:bold r:id="rId23"/>
      <p:italic r:id="rId24"/>
      <p:boldItalic r:id="rId25"/>
    </p:embeddedFont>
    <p:embeddedFont>
      <p:font typeface="Inter SemiBold" panose="020B0604020202020204" charset="0"/>
      <p:regular r:id="rId26"/>
      <p:bold r:id="rId27"/>
      <p:italic r:id="rId28"/>
      <p:boldItalic r:id="rId29"/>
    </p:embeddedFont>
    <p:embeddedFont>
      <p:font typeface="Oswald" panose="00000500000000000000" pitchFamily="2"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Janies" initials="" lastIdx="6" clrIdx="0"/>
  <p:cmAuthor id="1" name="Sayal Guirales Medrano" initials="" lastIdx="8"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B03B"/>
    <a:srgbClr val="4FD2D2"/>
    <a:srgbClr val="E03426"/>
    <a:srgbClr val="7873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1BE191-CF4F-48E4-A539-4E99549262CC}" v="38" dt="2025-07-20T01:53:46.134"/>
  </p1510:revLst>
</p1510:revInfo>
</file>

<file path=ppt/tableStyles.xml><?xml version="1.0" encoding="utf-8"?>
<a:tblStyleLst xmlns:a="http://schemas.openxmlformats.org/drawingml/2006/main" def="{72DE3BB2-DA45-445F-8FFF-995C83B7357C}">
  <a:tblStyle styleId="{72DE3BB2-DA45-445F-8FFF-995C83B7357C}"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87120" autoAdjust="0"/>
  </p:normalViewPr>
  <p:slideViewPr>
    <p:cSldViewPr snapToGrid="0">
      <p:cViewPr varScale="1">
        <p:scale>
          <a:sx n="127" d="100"/>
          <a:sy n="127" d="100"/>
        </p:scale>
        <p:origin x="1068" y="9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al Guirales" userId="c74bb96b5f2f7438" providerId="LiveId" clId="{2E1BE191-CF4F-48E4-A539-4E99549262CC}"/>
    <pc:docChg chg="undo custSel addSld modSld">
      <pc:chgData name="Sayal Guirales" userId="c74bb96b5f2f7438" providerId="LiveId" clId="{2E1BE191-CF4F-48E4-A539-4E99549262CC}" dt="2025-07-23T00:18:53.279" v="560" actId="12"/>
      <pc:docMkLst>
        <pc:docMk/>
      </pc:docMkLst>
      <pc:sldChg chg="addSp modSp mod">
        <pc:chgData name="Sayal Guirales" userId="c74bb96b5f2f7438" providerId="LiveId" clId="{2E1BE191-CF4F-48E4-A539-4E99549262CC}" dt="2025-07-23T00:18:53.279" v="560" actId="12"/>
        <pc:sldMkLst>
          <pc:docMk/>
          <pc:sldMk cId="0" sldId="257"/>
        </pc:sldMkLst>
        <pc:spChg chg="mod">
          <ac:chgData name="Sayal Guirales" userId="c74bb96b5f2f7438" providerId="LiveId" clId="{2E1BE191-CF4F-48E4-A539-4E99549262CC}" dt="2025-07-18T02:25:45.783" v="246" actId="27636"/>
          <ac:spMkLst>
            <pc:docMk/>
            <pc:sldMk cId="0" sldId="257"/>
            <ac:spMk id="68" creationId="{00000000-0000-0000-0000-000000000000}"/>
          </ac:spMkLst>
        </pc:spChg>
        <pc:spChg chg="mod">
          <ac:chgData name="Sayal Guirales" userId="c74bb96b5f2f7438" providerId="LiveId" clId="{2E1BE191-CF4F-48E4-A539-4E99549262CC}" dt="2025-07-23T00:18:53.279" v="560" actId="12"/>
          <ac:spMkLst>
            <pc:docMk/>
            <pc:sldMk cId="0" sldId="257"/>
            <ac:spMk id="69" creationId="{00000000-0000-0000-0000-000000000000}"/>
          </ac:spMkLst>
        </pc:spChg>
        <pc:spChg chg="mod">
          <ac:chgData name="Sayal Guirales" userId="c74bb96b5f2f7438" providerId="LiveId" clId="{2E1BE191-CF4F-48E4-A539-4E99549262CC}" dt="2025-07-18T02:28:03.678" v="267" actId="1076"/>
          <ac:spMkLst>
            <pc:docMk/>
            <pc:sldMk cId="0" sldId="257"/>
            <ac:spMk id="70" creationId="{00000000-0000-0000-0000-000000000000}"/>
          </ac:spMkLst>
        </pc:spChg>
        <pc:picChg chg="add mod">
          <ac:chgData name="Sayal Guirales" userId="c74bb96b5f2f7438" providerId="LiveId" clId="{2E1BE191-CF4F-48E4-A539-4E99549262CC}" dt="2025-07-20T01:59:01.378" v="559" actId="14100"/>
          <ac:picMkLst>
            <pc:docMk/>
            <pc:sldMk cId="0" sldId="257"/>
            <ac:picMk id="3" creationId="{2539CD1C-C2FF-725C-31ED-D86FBED919E2}"/>
          </ac:picMkLst>
        </pc:picChg>
      </pc:sldChg>
      <pc:sldChg chg="modSp mod">
        <pc:chgData name="Sayal Guirales" userId="c74bb96b5f2f7438" providerId="LiveId" clId="{2E1BE191-CF4F-48E4-A539-4E99549262CC}" dt="2025-07-18T02:27:56.711" v="266" actId="1076"/>
        <pc:sldMkLst>
          <pc:docMk/>
          <pc:sldMk cId="0" sldId="258"/>
        </pc:sldMkLst>
        <pc:spChg chg="mod">
          <ac:chgData name="Sayal Guirales" userId="c74bb96b5f2f7438" providerId="LiveId" clId="{2E1BE191-CF4F-48E4-A539-4E99549262CC}" dt="2025-07-18T02:25:45.785" v="247" actId="27636"/>
          <ac:spMkLst>
            <pc:docMk/>
            <pc:sldMk cId="0" sldId="258"/>
            <ac:spMk id="76" creationId="{00000000-0000-0000-0000-000000000000}"/>
          </ac:spMkLst>
        </pc:spChg>
        <pc:spChg chg="mod">
          <ac:chgData name="Sayal Guirales" userId="c74bb96b5f2f7438" providerId="LiveId" clId="{2E1BE191-CF4F-48E4-A539-4E99549262CC}" dt="2025-07-18T02:27:56.711" v="266" actId="1076"/>
          <ac:spMkLst>
            <pc:docMk/>
            <pc:sldMk cId="0" sldId="258"/>
            <ac:spMk id="80" creationId="{00000000-0000-0000-0000-000000000000}"/>
          </ac:spMkLst>
        </pc:spChg>
      </pc:sldChg>
      <pc:sldChg chg="modSp mod">
        <pc:chgData name="Sayal Guirales" userId="c74bb96b5f2f7438" providerId="LiveId" clId="{2E1BE191-CF4F-48E4-A539-4E99549262CC}" dt="2025-07-18T02:27:46.070" v="265" actId="1076"/>
        <pc:sldMkLst>
          <pc:docMk/>
          <pc:sldMk cId="0" sldId="259"/>
        </pc:sldMkLst>
        <pc:spChg chg="mod">
          <ac:chgData name="Sayal Guirales" userId="c74bb96b5f2f7438" providerId="LiveId" clId="{2E1BE191-CF4F-48E4-A539-4E99549262CC}" dt="2025-07-18T02:12:15.970" v="141" actId="27636"/>
          <ac:spMkLst>
            <pc:docMk/>
            <pc:sldMk cId="0" sldId="259"/>
            <ac:spMk id="87" creationId="{00000000-0000-0000-0000-000000000000}"/>
          </ac:spMkLst>
        </pc:spChg>
        <pc:spChg chg="mod">
          <ac:chgData name="Sayal Guirales" userId="c74bb96b5f2f7438" providerId="LiveId" clId="{2E1BE191-CF4F-48E4-A539-4E99549262CC}" dt="2025-07-18T02:27:46.070" v="265" actId="1076"/>
          <ac:spMkLst>
            <pc:docMk/>
            <pc:sldMk cId="0" sldId="259"/>
            <ac:spMk id="94" creationId="{00000000-0000-0000-0000-000000000000}"/>
          </ac:spMkLst>
        </pc:spChg>
      </pc:sldChg>
      <pc:sldChg chg="modSp mod">
        <pc:chgData name="Sayal Guirales" userId="c74bb96b5f2f7438" providerId="LiveId" clId="{2E1BE191-CF4F-48E4-A539-4E99549262CC}" dt="2025-07-19T23:30:06.622" v="378" actId="27636"/>
        <pc:sldMkLst>
          <pc:docMk/>
          <pc:sldMk cId="0" sldId="260"/>
        </pc:sldMkLst>
        <pc:spChg chg="mod">
          <ac:chgData name="Sayal Guirales" userId="c74bb96b5f2f7438" providerId="LiveId" clId="{2E1BE191-CF4F-48E4-A539-4E99549262CC}" dt="2025-07-19T23:30:06.622" v="378" actId="27636"/>
          <ac:spMkLst>
            <pc:docMk/>
            <pc:sldMk cId="0" sldId="260"/>
            <ac:spMk id="102" creationId="{00000000-0000-0000-0000-000000000000}"/>
          </ac:spMkLst>
        </pc:spChg>
      </pc:sldChg>
      <pc:sldChg chg="modSp mod">
        <pc:chgData name="Sayal Guirales" userId="c74bb96b5f2f7438" providerId="LiveId" clId="{2E1BE191-CF4F-48E4-A539-4E99549262CC}" dt="2025-07-18T01:55:41.564" v="114" actId="27636"/>
        <pc:sldMkLst>
          <pc:docMk/>
          <pc:sldMk cId="0" sldId="261"/>
        </pc:sldMkLst>
        <pc:spChg chg="mod">
          <ac:chgData name="Sayal Guirales" userId="c74bb96b5f2f7438" providerId="LiveId" clId="{2E1BE191-CF4F-48E4-A539-4E99549262CC}" dt="2025-07-18T01:55:41.564" v="114" actId="27636"/>
          <ac:spMkLst>
            <pc:docMk/>
            <pc:sldMk cId="0" sldId="261"/>
            <ac:spMk id="113" creationId="{00000000-0000-0000-0000-000000000000}"/>
          </ac:spMkLst>
        </pc:spChg>
      </pc:sldChg>
      <pc:sldChg chg="addSp delSp modSp mod">
        <pc:chgData name="Sayal Guirales" userId="c74bb96b5f2f7438" providerId="LiveId" clId="{2E1BE191-CF4F-48E4-A539-4E99549262CC}" dt="2025-07-19T23:32:53.844" v="382" actId="14100"/>
        <pc:sldMkLst>
          <pc:docMk/>
          <pc:sldMk cId="0" sldId="262"/>
        </pc:sldMkLst>
        <pc:spChg chg="mod">
          <ac:chgData name="Sayal Guirales" userId="c74bb96b5f2f7438" providerId="LiveId" clId="{2E1BE191-CF4F-48E4-A539-4E99549262CC}" dt="2025-07-19T23:21:32.250" v="277"/>
          <ac:spMkLst>
            <pc:docMk/>
            <pc:sldMk cId="0" sldId="262"/>
            <ac:spMk id="5" creationId="{B27DC5AB-6C38-18FB-78F7-5C32D933ECDC}"/>
          </ac:spMkLst>
        </pc:spChg>
        <pc:spChg chg="mod">
          <ac:chgData name="Sayal Guirales" userId="c74bb96b5f2f7438" providerId="LiveId" clId="{2E1BE191-CF4F-48E4-A539-4E99549262CC}" dt="2025-07-19T23:24:17.010" v="375" actId="122"/>
          <ac:spMkLst>
            <pc:docMk/>
            <pc:sldMk cId="0" sldId="262"/>
            <ac:spMk id="6" creationId="{3CC95956-513B-7ECF-B32A-8DB147DD6722}"/>
          </ac:spMkLst>
        </pc:spChg>
        <pc:spChg chg="mod">
          <ac:chgData name="Sayal Guirales" userId="c74bb96b5f2f7438" providerId="LiveId" clId="{2E1BE191-CF4F-48E4-A539-4E99549262CC}" dt="2025-07-19T23:23:07.900" v="313"/>
          <ac:spMkLst>
            <pc:docMk/>
            <pc:sldMk cId="0" sldId="262"/>
            <ac:spMk id="9" creationId="{E3BCBE09-C554-4568-B162-3A56ECD20B35}"/>
          </ac:spMkLst>
        </pc:spChg>
        <pc:spChg chg="mod">
          <ac:chgData name="Sayal Guirales" userId="c74bb96b5f2f7438" providerId="LiveId" clId="{2E1BE191-CF4F-48E4-A539-4E99549262CC}" dt="2025-07-19T23:24:10.135" v="372" actId="122"/>
          <ac:spMkLst>
            <pc:docMk/>
            <pc:sldMk cId="0" sldId="262"/>
            <ac:spMk id="10" creationId="{326C8CB4-3DDF-5F7C-755E-240E2228C0D0}"/>
          </ac:spMkLst>
        </pc:spChg>
        <pc:spChg chg="mod">
          <ac:chgData name="Sayal Guirales" userId="c74bb96b5f2f7438" providerId="LiveId" clId="{2E1BE191-CF4F-48E4-A539-4E99549262CC}" dt="2025-07-18T01:55:41.568" v="115" actId="27636"/>
          <ac:spMkLst>
            <pc:docMk/>
            <pc:sldMk cId="0" sldId="262"/>
            <ac:spMk id="120" creationId="{00000000-0000-0000-0000-000000000000}"/>
          </ac:spMkLst>
        </pc:spChg>
        <pc:grpChg chg="add mod">
          <ac:chgData name="Sayal Guirales" userId="c74bb96b5f2f7438" providerId="LiveId" clId="{2E1BE191-CF4F-48E4-A539-4E99549262CC}" dt="2025-07-19T23:32:53.844" v="382" actId="14100"/>
          <ac:grpSpMkLst>
            <pc:docMk/>
            <pc:sldMk cId="0" sldId="262"/>
            <ac:grpSpMk id="4" creationId="{41FC5B92-D65F-72C3-01B8-E0022823207C}"/>
          </ac:grpSpMkLst>
        </pc:grpChg>
        <pc:grpChg chg="add mod">
          <ac:chgData name="Sayal Guirales" userId="c74bb96b5f2f7438" providerId="LiveId" clId="{2E1BE191-CF4F-48E4-A539-4E99549262CC}" dt="2025-07-19T23:32:44.685" v="380" actId="14100"/>
          <ac:grpSpMkLst>
            <pc:docMk/>
            <pc:sldMk cId="0" sldId="262"/>
            <ac:grpSpMk id="8" creationId="{57D38966-EEF8-41DA-7817-9DA3F5E60624}"/>
          </ac:grpSpMkLst>
        </pc:grpChg>
        <pc:picChg chg="add mod">
          <ac:chgData name="Sayal Guirales" userId="c74bb96b5f2f7438" providerId="LiveId" clId="{2E1BE191-CF4F-48E4-A539-4E99549262CC}" dt="2025-07-19T23:32:49.825" v="381" actId="14100"/>
          <ac:picMkLst>
            <pc:docMk/>
            <pc:sldMk cId="0" sldId="262"/>
            <ac:picMk id="2" creationId="{F6C40BF3-EA96-B0E3-2CBF-B91CACE23C8F}"/>
          </ac:picMkLst>
        </pc:picChg>
        <pc:picChg chg="add mod">
          <ac:chgData name="Sayal Guirales" userId="c74bb96b5f2f7438" providerId="LiveId" clId="{2E1BE191-CF4F-48E4-A539-4E99549262CC}" dt="2025-07-19T23:32:39.756" v="379" actId="14100"/>
          <ac:picMkLst>
            <pc:docMk/>
            <pc:sldMk cId="0" sldId="262"/>
            <ac:picMk id="7" creationId="{491B7E88-BA63-9955-E69B-8FB745880E74}"/>
          </ac:picMkLst>
        </pc:picChg>
      </pc:sldChg>
      <pc:sldChg chg="modSp mod">
        <pc:chgData name="Sayal Guirales" userId="c74bb96b5f2f7438" providerId="LiveId" clId="{2E1BE191-CF4F-48E4-A539-4E99549262CC}" dt="2025-07-18T02:30:29.939" v="269" actId="20577"/>
        <pc:sldMkLst>
          <pc:docMk/>
          <pc:sldMk cId="0" sldId="263"/>
        </pc:sldMkLst>
        <pc:spChg chg="mod">
          <ac:chgData name="Sayal Guirales" userId="c74bb96b5f2f7438" providerId="LiveId" clId="{2E1BE191-CF4F-48E4-A539-4E99549262CC}" dt="2025-07-18T01:55:41.571" v="116" actId="27636"/>
          <ac:spMkLst>
            <pc:docMk/>
            <pc:sldMk cId="0" sldId="263"/>
            <ac:spMk id="126" creationId="{00000000-0000-0000-0000-000000000000}"/>
          </ac:spMkLst>
        </pc:spChg>
        <pc:graphicFrameChg chg="modGraphic">
          <ac:chgData name="Sayal Guirales" userId="c74bb96b5f2f7438" providerId="LiveId" clId="{2E1BE191-CF4F-48E4-A539-4E99549262CC}" dt="2025-07-18T02:30:29.939" v="269" actId="20577"/>
          <ac:graphicFrameMkLst>
            <pc:docMk/>
            <pc:sldMk cId="0" sldId="263"/>
            <ac:graphicFrameMk id="127" creationId="{00000000-0000-0000-0000-000000000000}"/>
          </ac:graphicFrameMkLst>
        </pc:graphicFrameChg>
      </pc:sldChg>
      <pc:sldChg chg="modSp mod">
        <pc:chgData name="Sayal Guirales" userId="c74bb96b5f2f7438" providerId="LiveId" clId="{2E1BE191-CF4F-48E4-A539-4E99549262CC}" dt="2025-07-18T01:55:41.575" v="117" actId="27636"/>
        <pc:sldMkLst>
          <pc:docMk/>
          <pc:sldMk cId="0" sldId="264"/>
        </pc:sldMkLst>
        <pc:spChg chg="mod">
          <ac:chgData name="Sayal Guirales" userId="c74bb96b5f2f7438" providerId="LiveId" clId="{2E1BE191-CF4F-48E4-A539-4E99549262CC}" dt="2025-07-18T01:55:41.575" v="117" actId="27636"/>
          <ac:spMkLst>
            <pc:docMk/>
            <pc:sldMk cId="0" sldId="264"/>
            <ac:spMk id="132" creationId="{00000000-0000-0000-0000-000000000000}"/>
          </ac:spMkLst>
        </pc:spChg>
      </pc:sldChg>
      <pc:sldChg chg="addSp delSp modSp mod modShow">
        <pc:chgData name="Sayal Guirales" userId="c74bb96b5f2f7438" providerId="LiveId" clId="{2E1BE191-CF4F-48E4-A539-4E99549262CC}" dt="2025-07-20T01:56:36.960" v="554" actId="729"/>
        <pc:sldMkLst>
          <pc:docMk/>
          <pc:sldMk cId="0" sldId="265"/>
        </pc:sldMkLst>
        <pc:spChg chg="add mod">
          <ac:chgData name="Sayal Guirales" userId="c74bb96b5f2f7438" providerId="LiveId" clId="{2E1BE191-CF4F-48E4-A539-4E99549262CC}" dt="2025-07-20T00:35:15.260" v="502" actId="1076"/>
          <ac:spMkLst>
            <pc:docMk/>
            <pc:sldMk cId="0" sldId="265"/>
            <ac:spMk id="4" creationId="{D11E82B3-7D35-E115-C86E-48B289169E35}"/>
          </ac:spMkLst>
        </pc:spChg>
        <pc:spChg chg="add mod">
          <ac:chgData name="Sayal Guirales" userId="c74bb96b5f2f7438" providerId="LiveId" clId="{2E1BE191-CF4F-48E4-A539-4E99549262CC}" dt="2025-07-20T00:29:45.085" v="438" actId="207"/>
          <ac:spMkLst>
            <pc:docMk/>
            <pc:sldMk cId="0" sldId="265"/>
            <ac:spMk id="5" creationId="{0F229F8D-DA7C-9DBB-48AD-D6FFD5CCEA6A}"/>
          </ac:spMkLst>
        </pc:spChg>
        <pc:spChg chg="add mod">
          <ac:chgData name="Sayal Guirales" userId="c74bb96b5f2f7438" providerId="LiveId" clId="{2E1BE191-CF4F-48E4-A539-4E99549262CC}" dt="2025-07-20T00:29:38.946" v="437" actId="207"/>
          <ac:spMkLst>
            <pc:docMk/>
            <pc:sldMk cId="0" sldId="265"/>
            <ac:spMk id="6" creationId="{73954F8B-B7AF-5F57-01C0-C11846AB1686}"/>
          </ac:spMkLst>
        </pc:spChg>
        <pc:spChg chg="add mod">
          <ac:chgData name="Sayal Guirales" userId="c74bb96b5f2f7438" providerId="LiveId" clId="{2E1BE191-CF4F-48E4-A539-4E99549262CC}" dt="2025-07-20T00:29:53.543" v="439" actId="207"/>
          <ac:spMkLst>
            <pc:docMk/>
            <pc:sldMk cId="0" sldId="265"/>
            <ac:spMk id="7" creationId="{C72326A2-E248-5D85-4387-E0258C72849D}"/>
          </ac:spMkLst>
        </pc:spChg>
        <pc:spChg chg="mod">
          <ac:chgData name="Sayal Guirales" userId="c74bb96b5f2f7438" providerId="LiveId" clId="{2E1BE191-CF4F-48E4-A539-4E99549262CC}" dt="2025-07-18T01:55:41.579" v="118" actId="27636"/>
          <ac:spMkLst>
            <pc:docMk/>
            <pc:sldMk cId="0" sldId="265"/>
            <ac:spMk id="138" creationId="{00000000-0000-0000-0000-000000000000}"/>
          </ac:spMkLst>
        </pc:spChg>
        <pc:grpChg chg="mod">
          <ac:chgData name="Sayal Guirales" userId="c74bb96b5f2f7438" providerId="LiveId" clId="{2E1BE191-CF4F-48E4-A539-4E99549262CC}" dt="2025-07-20T00:25:09.341" v="399" actId="1076"/>
          <ac:grpSpMkLst>
            <pc:docMk/>
            <pc:sldMk cId="0" sldId="265"/>
            <ac:grpSpMk id="141" creationId="{00000000-0000-0000-0000-000000000000}"/>
          </ac:grpSpMkLst>
        </pc:grpChg>
        <pc:picChg chg="add mod">
          <ac:chgData name="Sayal Guirales" userId="c74bb96b5f2f7438" providerId="LiveId" clId="{2E1BE191-CF4F-48E4-A539-4E99549262CC}" dt="2025-07-20T00:25:14.967" v="400" actId="1076"/>
          <ac:picMkLst>
            <pc:docMk/>
            <pc:sldMk cId="0" sldId="265"/>
            <ac:picMk id="3" creationId="{4F000AA7-C988-7A28-FB3F-CB3D209176FE}"/>
          </ac:picMkLst>
        </pc:picChg>
        <pc:picChg chg="mod">
          <ac:chgData name="Sayal Guirales" userId="c74bb96b5f2f7438" providerId="LiveId" clId="{2E1BE191-CF4F-48E4-A539-4E99549262CC}" dt="2025-07-20T00:25:06.139" v="398" actId="1076"/>
          <ac:picMkLst>
            <pc:docMk/>
            <pc:sldMk cId="0" sldId="265"/>
            <ac:picMk id="140" creationId="{00000000-0000-0000-0000-000000000000}"/>
          </ac:picMkLst>
        </pc:picChg>
        <pc:cxnChg chg="add mod">
          <ac:chgData name="Sayal Guirales" userId="c74bb96b5f2f7438" providerId="LiveId" clId="{2E1BE191-CF4F-48E4-A539-4E99549262CC}" dt="2025-07-20T00:35:22.474" v="504" actId="14100"/>
          <ac:cxnSpMkLst>
            <pc:docMk/>
            <pc:sldMk cId="0" sldId="265"/>
            <ac:cxnSpMk id="38" creationId="{97A869E6-52B4-C7C7-47FB-02E0913B4455}"/>
          </ac:cxnSpMkLst>
        </pc:cxnChg>
        <pc:cxnChg chg="add mod">
          <ac:chgData name="Sayal Guirales" userId="c74bb96b5f2f7438" providerId="LiveId" clId="{2E1BE191-CF4F-48E4-A539-4E99549262CC}" dt="2025-07-20T00:34:45.858" v="491" actId="14100"/>
          <ac:cxnSpMkLst>
            <pc:docMk/>
            <pc:sldMk cId="0" sldId="265"/>
            <ac:cxnSpMk id="41" creationId="{1E1D48B7-79B5-E550-3C04-D4A1856D5E6B}"/>
          </ac:cxnSpMkLst>
        </pc:cxnChg>
        <pc:cxnChg chg="add mod">
          <ac:chgData name="Sayal Guirales" userId="c74bb96b5f2f7438" providerId="LiveId" clId="{2E1BE191-CF4F-48E4-A539-4E99549262CC}" dt="2025-07-20T00:34:53.673" v="494" actId="14100"/>
          <ac:cxnSpMkLst>
            <pc:docMk/>
            <pc:sldMk cId="0" sldId="265"/>
            <ac:cxnSpMk id="43" creationId="{9DC7E02C-FE43-376A-A983-2FC31B57B45D}"/>
          </ac:cxnSpMkLst>
        </pc:cxnChg>
        <pc:cxnChg chg="add mod">
          <ac:chgData name="Sayal Guirales" userId="c74bb96b5f2f7438" providerId="LiveId" clId="{2E1BE191-CF4F-48E4-A539-4E99549262CC}" dt="2025-07-20T00:35:00.229" v="497" actId="14100"/>
          <ac:cxnSpMkLst>
            <pc:docMk/>
            <pc:sldMk cId="0" sldId="265"/>
            <ac:cxnSpMk id="45" creationId="{7703F06A-C5F8-076B-EC4C-DBDAFFAF34B8}"/>
          </ac:cxnSpMkLst>
        </pc:cxnChg>
        <pc:cxnChg chg="add mod">
          <ac:chgData name="Sayal Guirales" userId="c74bb96b5f2f7438" providerId="LiveId" clId="{2E1BE191-CF4F-48E4-A539-4E99549262CC}" dt="2025-07-20T00:35:30.205" v="506" actId="14100"/>
          <ac:cxnSpMkLst>
            <pc:docMk/>
            <pc:sldMk cId="0" sldId="265"/>
            <ac:cxnSpMk id="47" creationId="{84095358-E453-8DA6-7544-952D156B68E3}"/>
          </ac:cxnSpMkLst>
        </pc:cxnChg>
        <pc:cxnChg chg="add mod">
          <ac:chgData name="Sayal Guirales" userId="c74bb96b5f2f7438" providerId="LiveId" clId="{2E1BE191-CF4F-48E4-A539-4E99549262CC}" dt="2025-07-20T00:35:41.312" v="508" actId="1076"/>
          <ac:cxnSpMkLst>
            <pc:docMk/>
            <pc:sldMk cId="0" sldId="265"/>
            <ac:cxnSpMk id="54" creationId="{E1C05FC2-1268-4B4E-326B-73E9958B5BF4}"/>
          </ac:cxnSpMkLst>
        </pc:cxnChg>
        <pc:cxnChg chg="add mod">
          <ac:chgData name="Sayal Guirales" userId="c74bb96b5f2f7438" providerId="LiveId" clId="{2E1BE191-CF4F-48E4-A539-4E99549262CC}" dt="2025-07-20T00:35:49.127" v="511" actId="14100"/>
          <ac:cxnSpMkLst>
            <pc:docMk/>
            <pc:sldMk cId="0" sldId="265"/>
            <ac:cxnSpMk id="55" creationId="{073C8DBA-F8A9-E2EF-519F-8FBE66437D74}"/>
          </ac:cxnSpMkLst>
        </pc:cxnChg>
        <pc:cxnChg chg="add mod">
          <ac:chgData name="Sayal Guirales" userId="c74bb96b5f2f7438" providerId="LiveId" clId="{2E1BE191-CF4F-48E4-A539-4E99549262CC}" dt="2025-07-20T00:36:01.400" v="514" actId="14100"/>
          <ac:cxnSpMkLst>
            <pc:docMk/>
            <pc:sldMk cId="0" sldId="265"/>
            <ac:cxnSpMk id="57" creationId="{2EE354C2-AE87-1313-21A1-6D3441121DFE}"/>
          </ac:cxnSpMkLst>
        </pc:cxnChg>
      </pc:sldChg>
      <pc:sldChg chg="modSp mod">
        <pc:chgData name="Sayal Guirales" userId="c74bb96b5f2f7438" providerId="LiveId" clId="{2E1BE191-CF4F-48E4-A539-4E99549262CC}" dt="2025-07-18T01:55:41.583" v="119" actId="27636"/>
        <pc:sldMkLst>
          <pc:docMk/>
          <pc:sldMk cId="0" sldId="266"/>
        </pc:sldMkLst>
        <pc:spChg chg="mod">
          <ac:chgData name="Sayal Guirales" userId="c74bb96b5f2f7438" providerId="LiveId" clId="{2E1BE191-CF4F-48E4-A539-4E99549262CC}" dt="2025-07-18T01:55:41.583" v="119" actId="27636"/>
          <ac:spMkLst>
            <pc:docMk/>
            <pc:sldMk cId="0" sldId="266"/>
            <ac:spMk id="148" creationId="{00000000-0000-0000-0000-000000000000}"/>
          </ac:spMkLst>
        </pc:spChg>
      </pc:sldChg>
      <pc:sldChg chg="modSp mod">
        <pc:chgData name="Sayal Guirales" userId="c74bb96b5f2f7438" providerId="LiveId" clId="{2E1BE191-CF4F-48E4-A539-4E99549262CC}" dt="2025-07-18T01:55:41.586" v="120" actId="27636"/>
        <pc:sldMkLst>
          <pc:docMk/>
          <pc:sldMk cId="0" sldId="267"/>
        </pc:sldMkLst>
        <pc:spChg chg="mod">
          <ac:chgData name="Sayal Guirales" userId="c74bb96b5f2f7438" providerId="LiveId" clId="{2E1BE191-CF4F-48E4-A539-4E99549262CC}" dt="2025-07-18T01:55:41.586" v="120" actId="27636"/>
          <ac:spMkLst>
            <pc:docMk/>
            <pc:sldMk cId="0" sldId="267"/>
            <ac:spMk id="156" creationId="{00000000-0000-0000-0000-000000000000}"/>
          </ac:spMkLst>
        </pc:spChg>
      </pc:sldChg>
      <pc:sldChg chg="modSp mod">
        <pc:chgData name="Sayal Guirales" userId="c74bb96b5f2f7438" providerId="LiveId" clId="{2E1BE191-CF4F-48E4-A539-4E99549262CC}" dt="2025-07-18T02:25:45.789" v="249" actId="27636"/>
        <pc:sldMkLst>
          <pc:docMk/>
          <pc:sldMk cId="0" sldId="268"/>
        </pc:sldMkLst>
        <pc:spChg chg="mod">
          <ac:chgData name="Sayal Guirales" userId="c74bb96b5f2f7438" providerId="LiveId" clId="{2E1BE191-CF4F-48E4-A539-4E99549262CC}" dt="2025-07-18T02:25:45.789" v="249" actId="27636"/>
          <ac:spMkLst>
            <pc:docMk/>
            <pc:sldMk cId="0" sldId="268"/>
            <ac:spMk id="162" creationId="{00000000-0000-0000-0000-000000000000}"/>
          </ac:spMkLst>
        </pc:spChg>
        <pc:spChg chg="mod">
          <ac:chgData name="Sayal Guirales" userId="c74bb96b5f2f7438" providerId="LiveId" clId="{2E1BE191-CF4F-48E4-A539-4E99549262CC}" dt="2025-07-18T02:24:12.288" v="227" actId="948"/>
          <ac:spMkLst>
            <pc:docMk/>
            <pc:sldMk cId="0" sldId="268"/>
            <ac:spMk id="163" creationId="{00000000-0000-0000-0000-000000000000}"/>
          </ac:spMkLst>
        </pc:spChg>
      </pc:sldChg>
      <pc:sldChg chg="modSp mod">
        <pc:chgData name="Sayal Guirales" userId="c74bb96b5f2f7438" providerId="LiveId" clId="{2E1BE191-CF4F-48E4-A539-4E99549262CC}" dt="2025-07-18T02:25:45.792" v="250" actId="27636"/>
        <pc:sldMkLst>
          <pc:docMk/>
          <pc:sldMk cId="0" sldId="269"/>
        </pc:sldMkLst>
        <pc:spChg chg="mod">
          <ac:chgData name="Sayal Guirales" userId="c74bb96b5f2f7438" providerId="LiveId" clId="{2E1BE191-CF4F-48E4-A539-4E99549262CC}" dt="2025-07-18T02:25:45.792" v="250" actId="27636"/>
          <ac:spMkLst>
            <pc:docMk/>
            <pc:sldMk cId="0" sldId="269"/>
            <ac:spMk id="168" creationId="{00000000-0000-0000-0000-000000000000}"/>
          </ac:spMkLst>
        </pc:spChg>
      </pc:sldChg>
      <pc:sldChg chg="modSp mod">
        <pc:chgData name="Sayal Guirales" userId="c74bb96b5f2f7438" providerId="LiveId" clId="{2E1BE191-CF4F-48E4-A539-4E99549262CC}" dt="2025-07-18T02:25:51.313" v="252"/>
        <pc:sldMkLst>
          <pc:docMk/>
          <pc:sldMk cId="0" sldId="270"/>
        </pc:sldMkLst>
        <pc:spChg chg="mod">
          <ac:chgData name="Sayal Guirales" userId="c74bb96b5f2f7438" providerId="LiveId" clId="{2E1BE191-CF4F-48E4-A539-4E99549262CC}" dt="2025-07-18T02:25:45.773" v="245" actId="27636"/>
          <ac:spMkLst>
            <pc:docMk/>
            <pc:sldMk cId="0" sldId="270"/>
            <ac:spMk id="174" creationId="{00000000-0000-0000-0000-000000000000}"/>
          </ac:spMkLst>
        </pc:spChg>
        <pc:spChg chg="mod">
          <ac:chgData name="Sayal Guirales" userId="c74bb96b5f2f7438" providerId="LiveId" clId="{2E1BE191-CF4F-48E4-A539-4E99549262CC}" dt="2025-07-18T02:25:51.313" v="252"/>
          <ac:spMkLst>
            <pc:docMk/>
            <pc:sldMk cId="0" sldId="270"/>
            <ac:spMk id="175" creationId="{00000000-0000-0000-0000-000000000000}"/>
          </ac:spMkLst>
        </pc:spChg>
      </pc:sldChg>
      <pc:sldChg chg="addSp delSp modSp add mod">
        <pc:chgData name="Sayal Guirales" userId="c74bb96b5f2f7438" providerId="LiveId" clId="{2E1BE191-CF4F-48E4-A539-4E99549262CC}" dt="2025-07-18T02:27:37.595" v="264" actId="1076"/>
        <pc:sldMkLst>
          <pc:docMk/>
          <pc:sldMk cId="597655144" sldId="272"/>
        </pc:sldMkLst>
        <pc:spChg chg="add mod">
          <ac:chgData name="Sayal Guirales" userId="c74bb96b5f2f7438" providerId="LiveId" clId="{2E1BE191-CF4F-48E4-A539-4E99549262CC}" dt="2025-07-18T02:27:37.595" v="264" actId="1076"/>
          <ac:spMkLst>
            <pc:docMk/>
            <pc:sldMk cId="597655144" sldId="272"/>
            <ac:spMk id="4" creationId="{4086B649-D6C6-C37F-0493-59F7C94D6981}"/>
          </ac:spMkLst>
        </pc:spChg>
        <pc:spChg chg="mod">
          <ac:chgData name="Sayal Guirales" userId="c74bb96b5f2f7438" providerId="LiveId" clId="{2E1BE191-CF4F-48E4-A539-4E99549262CC}" dt="2025-07-18T01:20:46.690" v="24" actId="20577"/>
          <ac:spMkLst>
            <pc:docMk/>
            <pc:sldMk cId="597655144" sldId="272"/>
            <ac:spMk id="87" creationId="{BBDA755E-45E2-34AB-B689-8E13AB2A2BF2}"/>
          </ac:spMkLst>
        </pc:spChg>
        <pc:spChg chg="mod">
          <ac:chgData name="Sayal Guirales" userId="c74bb96b5f2f7438" providerId="LiveId" clId="{2E1BE191-CF4F-48E4-A539-4E99549262CC}" dt="2025-07-18T02:15:41.507" v="214" actId="20577"/>
          <ac:spMkLst>
            <pc:docMk/>
            <pc:sldMk cId="597655144" sldId="272"/>
            <ac:spMk id="88" creationId="{0EB982ED-AD88-080A-DFA7-FA0FD157473B}"/>
          </ac:spMkLst>
        </pc:spChg>
        <pc:picChg chg="add mod">
          <ac:chgData name="Sayal Guirales" userId="c74bb96b5f2f7438" providerId="LiveId" clId="{2E1BE191-CF4F-48E4-A539-4E99549262CC}" dt="2025-07-18T01:21:57.918" v="35" actId="1076"/>
          <ac:picMkLst>
            <pc:docMk/>
            <pc:sldMk cId="597655144" sldId="272"/>
            <ac:picMk id="3" creationId="{8FFE054B-D294-8F6D-C9CF-4A1A0E74BCD2}"/>
          </ac:picMkLst>
        </pc:picChg>
      </pc:sldChg>
      <pc:sldChg chg="modSp mod">
        <pc:chgData name="Sayal Guirales" userId="c74bb96b5f2f7438" providerId="LiveId" clId="{2E1BE191-CF4F-48E4-A539-4E99549262CC}" dt="2025-07-20T00:09:51.662" v="383" actId="20577"/>
        <pc:sldMkLst>
          <pc:docMk/>
          <pc:sldMk cId="0" sldId="273"/>
        </pc:sldMkLst>
        <pc:spChg chg="mod">
          <ac:chgData name="Sayal Guirales" userId="c74bb96b5f2f7438" providerId="LiveId" clId="{2E1BE191-CF4F-48E4-A539-4E99549262CC}" dt="2025-07-20T00:09:51.662" v="383" actId="20577"/>
          <ac:spMkLst>
            <pc:docMk/>
            <pc:sldMk cId="0" sldId="273"/>
            <ac:spMk id="11" creationId="{BBD942F0-C9F2-DF49-9EB2-22ECD16625A2}"/>
          </ac:spMkLst>
        </pc:spChg>
      </pc:sldChg>
      <pc:sldChg chg="modSp add mod">
        <pc:chgData name="Sayal Guirales" userId="c74bb96b5f2f7438" providerId="LiveId" clId="{2E1BE191-CF4F-48E4-A539-4E99549262CC}" dt="2025-07-20T01:56:14.832" v="553" actId="1076"/>
        <pc:sldMkLst>
          <pc:docMk/>
          <pc:sldMk cId="4240307680" sldId="274"/>
        </pc:sldMkLst>
        <pc:spChg chg="mod">
          <ac:chgData name="Sayal Guirales" userId="c74bb96b5f2f7438" providerId="LiveId" clId="{2E1BE191-CF4F-48E4-A539-4E99549262CC}" dt="2025-07-20T01:55:39.796" v="547" actId="1076"/>
          <ac:spMkLst>
            <pc:docMk/>
            <pc:sldMk cId="4240307680" sldId="274"/>
            <ac:spMk id="4" creationId="{1A0EAF0C-F725-789A-B332-4E8E46E93240}"/>
          </ac:spMkLst>
        </pc:spChg>
        <pc:spChg chg="mod">
          <ac:chgData name="Sayal Guirales" userId="c74bb96b5f2f7438" providerId="LiveId" clId="{2E1BE191-CF4F-48E4-A539-4E99549262CC}" dt="2025-07-20T01:54:17.997" v="525" actId="1076"/>
          <ac:spMkLst>
            <pc:docMk/>
            <pc:sldMk cId="4240307680" sldId="274"/>
            <ac:spMk id="5" creationId="{11C763B2-582F-9D18-F4E8-F6D598995ADA}"/>
          </ac:spMkLst>
        </pc:spChg>
        <pc:spChg chg="mod">
          <ac:chgData name="Sayal Guirales" userId="c74bb96b5f2f7438" providerId="LiveId" clId="{2E1BE191-CF4F-48E4-A539-4E99549262CC}" dt="2025-07-20T01:54:49.324" v="534" actId="1076"/>
          <ac:spMkLst>
            <pc:docMk/>
            <pc:sldMk cId="4240307680" sldId="274"/>
            <ac:spMk id="6" creationId="{FD298BD2-3166-E98E-9282-80C5FB1B8F0A}"/>
          </ac:spMkLst>
        </pc:spChg>
        <pc:spChg chg="mod">
          <ac:chgData name="Sayal Guirales" userId="c74bb96b5f2f7438" providerId="LiveId" clId="{2E1BE191-CF4F-48E4-A539-4E99549262CC}" dt="2025-07-20T01:55:00.169" v="537" actId="1076"/>
          <ac:spMkLst>
            <pc:docMk/>
            <pc:sldMk cId="4240307680" sldId="274"/>
            <ac:spMk id="7" creationId="{CF6D30E4-F19F-6CB0-217F-8D8196387E37}"/>
          </ac:spMkLst>
        </pc:spChg>
        <pc:picChg chg="mod">
          <ac:chgData name="Sayal Guirales" userId="c74bb96b5f2f7438" providerId="LiveId" clId="{2E1BE191-CF4F-48E4-A539-4E99549262CC}" dt="2025-07-20T01:55:36.856" v="546" actId="1076"/>
          <ac:picMkLst>
            <pc:docMk/>
            <pc:sldMk cId="4240307680" sldId="274"/>
            <ac:picMk id="3" creationId="{60A67F27-053F-E454-5063-6F5EB6980A66}"/>
          </ac:picMkLst>
        </pc:picChg>
        <pc:cxnChg chg="mod">
          <ac:chgData name="Sayal Guirales" userId="c74bb96b5f2f7438" providerId="LiveId" clId="{2E1BE191-CF4F-48E4-A539-4E99549262CC}" dt="2025-07-20T01:54:28.424" v="528" actId="14100"/>
          <ac:cxnSpMkLst>
            <pc:docMk/>
            <pc:sldMk cId="4240307680" sldId="274"/>
            <ac:cxnSpMk id="38" creationId="{920FD400-3B6F-B80D-79DE-86A4249B26A0}"/>
          </ac:cxnSpMkLst>
        </pc:cxnChg>
        <pc:cxnChg chg="mod">
          <ac:chgData name="Sayal Guirales" userId="c74bb96b5f2f7438" providerId="LiveId" clId="{2E1BE191-CF4F-48E4-A539-4E99549262CC}" dt="2025-07-20T01:55:53.140" v="550" actId="1076"/>
          <ac:cxnSpMkLst>
            <pc:docMk/>
            <pc:sldMk cId="4240307680" sldId="274"/>
            <ac:cxnSpMk id="41" creationId="{A0B1F446-FA20-0BD4-56E6-56C9E27F7E91}"/>
          </ac:cxnSpMkLst>
        </pc:cxnChg>
        <pc:cxnChg chg="mod">
          <ac:chgData name="Sayal Guirales" userId="c74bb96b5f2f7438" providerId="LiveId" clId="{2E1BE191-CF4F-48E4-A539-4E99549262CC}" dt="2025-07-20T01:55:15.822" v="541" actId="14100"/>
          <ac:cxnSpMkLst>
            <pc:docMk/>
            <pc:sldMk cId="4240307680" sldId="274"/>
            <ac:cxnSpMk id="43" creationId="{86901120-1BB9-6BDD-33E3-89A1ADB13CFC}"/>
          </ac:cxnSpMkLst>
        </pc:cxnChg>
        <pc:cxnChg chg="mod">
          <ac:chgData name="Sayal Guirales" userId="c74bb96b5f2f7438" providerId="LiveId" clId="{2E1BE191-CF4F-48E4-A539-4E99549262CC}" dt="2025-07-20T01:56:14.832" v="553" actId="1076"/>
          <ac:cxnSpMkLst>
            <pc:docMk/>
            <pc:sldMk cId="4240307680" sldId="274"/>
            <ac:cxnSpMk id="45" creationId="{0702BD60-F5D4-7D72-8859-9A23BC0C0E19}"/>
          </ac:cxnSpMkLst>
        </pc:cxnChg>
        <pc:cxnChg chg="mod">
          <ac:chgData name="Sayal Guirales" userId="c74bb96b5f2f7438" providerId="LiveId" clId="{2E1BE191-CF4F-48E4-A539-4E99549262CC}" dt="2025-07-20T01:54:24.935" v="527" actId="1076"/>
          <ac:cxnSpMkLst>
            <pc:docMk/>
            <pc:sldMk cId="4240307680" sldId="274"/>
            <ac:cxnSpMk id="47" creationId="{7E72257A-95FE-C7CA-E2C7-1185F45F0492}"/>
          </ac:cxnSpMkLst>
        </pc:cxnChg>
        <pc:cxnChg chg="mod">
          <ac:chgData name="Sayal Guirales" userId="c74bb96b5f2f7438" providerId="LiveId" clId="{2E1BE191-CF4F-48E4-A539-4E99549262CC}" dt="2025-07-20T01:55:44.153" v="548" actId="14100"/>
          <ac:cxnSpMkLst>
            <pc:docMk/>
            <pc:sldMk cId="4240307680" sldId="274"/>
            <ac:cxnSpMk id="54" creationId="{3EEBE632-5CEA-9687-069F-D88A6AE3D46B}"/>
          </ac:cxnSpMkLst>
        </pc:cxnChg>
        <pc:cxnChg chg="mod">
          <ac:chgData name="Sayal Guirales" userId="c74bb96b5f2f7438" providerId="LiveId" clId="{2E1BE191-CF4F-48E4-A539-4E99549262CC}" dt="2025-07-20T01:56:00.405" v="551" actId="14100"/>
          <ac:cxnSpMkLst>
            <pc:docMk/>
            <pc:sldMk cId="4240307680" sldId="274"/>
            <ac:cxnSpMk id="55" creationId="{86827211-087E-CE4E-7B3C-E458E73FD3D2}"/>
          </ac:cxnSpMkLst>
        </pc:cxnChg>
        <pc:cxnChg chg="mod">
          <ac:chgData name="Sayal Guirales" userId="c74bb96b5f2f7438" providerId="LiveId" clId="{2E1BE191-CF4F-48E4-A539-4E99549262CC}" dt="2025-07-20T01:55:21.119" v="542" actId="14100"/>
          <ac:cxnSpMkLst>
            <pc:docMk/>
            <pc:sldMk cId="4240307680" sldId="274"/>
            <ac:cxnSpMk id="57" creationId="{02C7D91A-50D8-14AE-6AA7-03BC653B5705}"/>
          </ac:cxnSpMkLst>
        </pc:cxn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5-07-18T15:14:58.889" idx="2">
    <p:pos x="10" y="10"/>
    <p:text>Add legend containing the colors for the graph</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5-07-09T19:03:32.009" idx="1">
    <p:pos x="58" y="393"/>
    <p:text>explain that this is serology (pre genomic)</p:text>
  </p:cm>
  <p:cm authorId="0" dt="2025-07-09T19:05:18.869" idx="2">
    <p:pos x="58" y="493"/>
    <p:text>historically from birds to humans but now it looks like we have a cow to human case
https://www.nejm.org/doi/full/10.1056/NEJMc2405371</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5-07-18T15:15:44.484" idx="3">
    <p:pos x="5760" y="1858"/>
    <p:text>Possibly remove this image.</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7-18T15:17:34.619" idx="6">
    <p:pos x="10" y="10"/>
    <p:text>Add the parameters used in running the TNT and RAxML models.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25-07-09T19:15:15.762" idx="4">
    <p:pos x="0" y="681"/>
    <p:text>I think DN DS is a more poignant metric</p:text>
  </p:cm>
  <p:cm authorId="0" dt="2025-07-09T19:15:15.762" idx="5">
    <p:pos x="0" y="681"/>
    <p:text>mention this probability os associated with DN/DS &gt; 1</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ciencedirect.com/science/article/abs/pii/S0147957108000088"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nejm.org/doi/full/10.1056/NEJMc240537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6e5f04a8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6e5f04a8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morning everyone. My name is Sayal Guirales-Medrano, and I'm delighted to present our work titled 'H5N1 Influenza A is now promiscuous in host range and has improved replication in mammals'. This research explores how H5N1 Influenza A is circulating and adapting to new host species in North America, and, as you'll see today, we leveraged phylogenetic methodologies in our workflow to understand the relationship of select proteins and we used computational </a:t>
            </a:r>
            <a:r>
              <a:rPr lang="en" dirty="0" err="1"/>
              <a:t>stru</a:t>
            </a:r>
            <a:r>
              <a:rPr lang="en-US" dirty="0"/>
              <a:t>c</a:t>
            </a:r>
            <a:r>
              <a:rPr lang="en" dirty="0" err="1"/>
              <a:t>tural</a:t>
            </a:r>
            <a:r>
              <a:rPr lang="en" dirty="0"/>
              <a:t> biology to compare the HA and PB2 viral proteins in clade 2.3.4.4b H5N1 Influenza 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6e5f04a8c9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36e5f04a8c9_0_6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Now, let's bridge the gap between evolutionary history and structural biology. Our phylogenetic analyses revealed that H5N1 (clade 2.3.4.4b) is spreading in North America as two distinct subclades of interest. One subclade, Genotype D1.1, contains the human isolate that led to death in Louisiana, with its ancestry traced to Galliformes and a sister relationship to an Accipitriformes isolate. Another subclade, Genotype B3.13, is distinct and contains multiple human-bovine-avian transmission events, showing high-frequency unidirectional transmission from Artiodactyla to Primates. By mapping these phylogenetic patterns to structural information, we aimed to evaluate the binding affinity of HA from different strains to host receptor proteins, specifically human and avian sialic acid (SA) glycans. HA mutations have shifted the virus from adaptation to avian cells to promiscuity in many species of wild and domestic mammals and birds.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6e5f04a8c9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36e5f04a8c9_0_6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To understand the structural basis of HA's expanding host range, we manually extracted amino acid sequences of four HA sequences of interest based on our phylogenetic analyses, including a vaccine candidate. These sequences were folded into three-dimensional structures using </a:t>
            </a:r>
            <a:r>
              <a:rPr lang="en" dirty="0" err="1"/>
              <a:t>ColabFold</a:t>
            </a:r>
            <a:r>
              <a:rPr lang="en" dirty="0"/>
              <a:t>. We then performed protein-glycan docking simulations using HADDOCK3 (v2024.12.0b7), evaluating binding interactions against both human and avian SA glycans obtained from PDB structures 4K63 and 4KDO respectively. These simulations provided insights into potential differences in HA-SA binding affinities among strains, correlating structural changes with observed host shifts and promiscuity driven by HA mutations. Accession EPI184961 is strain A/Astrakhan/3212/2020, which is used as a Vaccine Candidate.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92BA544E-CFCF-16D8-6F25-BB20D9A426A2}"/>
            </a:ext>
          </a:extLst>
        </p:cNvPr>
        <p:cNvGrpSpPr/>
        <p:nvPr/>
      </p:nvGrpSpPr>
      <p:grpSpPr>
        <a:xfrm>
          <a:off x="0" y="0"/>
          <a:ext cx="0" cy="0"/>
          <a:chOff x="0" y="0"/>
          <a:chExt cx="0" cy="0"/>
        </a:xfrm>
      </p:grpSpPr>
      <p:sp>
        <p:nvSpPr>
          <p:cNvPr id="135" name="Google Shape;135;g36e5f04a8c9_0_616:notes">
            <a:extLst>
              <a:ext uri="{FF2B5EF4-FFF2-40B4-BE49-F238E27FC236}">
                <a16:creationId xmlns:a16="http://schemas.microsoft.com/office/drawing/2014/main" id="{8B3DDE87-9D07-A2AA-C8D8-2CCFC9D2DD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36e5f04a8c9_0_616:notes">
            <a:extLst>
              <a:ext uri="{FF2B5EF4-FFF2-40B4-BE49-F238E27FC236}">
                <a16:creationId xmlns:a16="http://schemas.microsoft.com/office/drawing/2014/main" id="{7F5E1593-45E8-D95A-3D34-BCBEE976AA2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To understand the structural basis of HA's expanding host range, we manually extracted amino acid sequences of four HA sequences of interest based on our phylogenetic analyses, including a vaccine candidate. These sequences were folded into three-dimensional structures using </a:t>
            </a:r>
            <a:r>
              <a:rPr lang="en" dirty="0" err="1"/>
              <a:t>ColabFold</a:t>
            </a:r>
            <a:r>
              <a:rPr lang="en" dirty="0"/>
              <a:t>. We then performed protein-glycan docking simulations using HADDOCK3 (v2024.12.0b7), evaluating binding interactions against both human and avian SA glycans obtained from PDB structures 4K63 and 4KDO respectively. These simulations provided insights into potential differences in HA-SA binding affinities among strains, correlating structural changes with observed host shifts and promiscuity driven by HA mutations. Accession EPI184961 is strain A/Astrakhan/3212/2020, which is used as a Vaccine Candidate.</a:t>
            </a:r>
            <a:endParaRPr dirty="0"/>
          </a:p>
        </p:txBody>
      </p:sp>
    </p:spTree>
    <p:extLst>
      <p:ext uri="{BB962C8B-B14F-4D97-AF65-F5344CB8AC3E}">
        <p14:creationId xmlns:p14="http://schemas.microsoft.com/office/powerpoint/2010/main" val="525392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6e5f04a8c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36e5f04a8c9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Our primary objective for PB2 was to evaluate its binding affinity to host immune factors, gaining insights into potential changes in immune evasion and replication mechanisms. Similar structural and docking analyses were performed for PB2 using sequences from viral strains of interest, including a vaccine candidate and proteins carrying mutations at PB2 protein position 588 (A588T, A588S, A588V). We selected known host immune response proteins that interact with viral PB2, such as Human mitochondrial antiviral-signaling protein (MAVS; PDB: 2MS8), human and avian Importin-α3 orthologs (PDB: 4UAE), and Human acidic leucine-rich nuclear phosphoprotein 32 family member A (ANP32A; PDB: 6XZQ), as targets for our docking studies. PB2 sequences were folded with </a:t>
            </a:r>
            <a:r>
              <a:rPr lang="en" dirty="0" err="1"/>
              <a:t>ColabFold</a:t>
            </a:r>
            <a:r>
              <a:rPr lang="en" dirty="0"/>
              <a:t>, and protein-protein docking simulations were conducted using HADDOCK3. Our analyses of natural selection in PB2 show that mutations have adapted the H5N1 viral lineage to increase their ability to bind these crucial host proteins, thus dampening the hosts' innate defenses and setting the stage for increased viral replication. </a:t>
            </a:r>
            <a:r>
              <a:rPr lang="en" dirty="0">
                <a:highlight>
                  <a:schemeClr val="accent4"/>
                </a:highlight>
              </a:rPr>
              <a:t>Accession ID PQ809562 is strain A/Louisiana/12/2024, the </a:t>
            </a:r>
            <a:r>
              <a:rPr lang="en" dirty="0" err="1">
                <a:highlight>
                  <a:schemeClr val="accent4"/>
                </a:highlight>
              </a:rPr>
              <a:t>louisiana</a:t>
            </a:r>
            <a:r>
              <a:rPr lang="en" dirty="0">
                <a:highlight>
                  <a:schemeClr val="accent4"/>
                </a:highlight>
              </a:rPr>
              <a:t> case of the farm worker death.</a:t>
            </a:r>
            <a:r>
              <a:rPr lang="en" dirty="0"/>
              <a: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6e5f04a8c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36e5f04a8c9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Our primary objective for PB2 was to evaluate its binding affinity to host immune factors, gaining insights into potential changes in immune evasion and replication mechanisms. Similar structural and docking analyses were performed for PB2 using sequences from viral strains of interest, including a vaccine candidate and proteins carrying mutations at PB2 protein position 588 (A588T, A588S, A588V). We selected known host immune response proteins that interact with viral PB2, such as Human mitochondrial antiviral-signaling protein (MAVS; PDB: 2MS8), human and avian Importin-α3 orthologs (PDB: 4UAE), and Human acidic leucine-rich nuclear phosphoprotein 32 family member A (ANP32A; PDB: 6XZQ), as targets for our docking studies. PB2 sequences were folded with </a:t>
            </a:r>
            <a:r>
              <a:rPr lang="en-US" dirty="0" err="1"/>
              <a:t>ColabFold</a:t>
            </a:r>
            <a:r>
              <a:rPr lang="en-US" dirty="0"/>
              <a:t>, and protein-protein docking simulations were conducted using HADDOCK3. Our analyses of natural selection in PB2 show that mutations have adapted the H5N1 viral lineage to increase their ability to bind these crucial host proteins, thus dampening the hosts' innate defenses and setting the stage for increased viral replication. </a:t>
            </a:r>
            <a:r>
              <a:rPr lang="en-US" dirty="0">
                <a:highlight>
                  <a:schemeClr val="accent4"/>
                </a:highlight>
              </a:rPr>
              <a:t>Accession ID PQ809562 is strain A/Louisiana/12/2024, the </a:t>
            </a:r>
            <a:r>
              <a:rPr lang="en-US" dirty="0" err="1">
                <a:highlight>
                  <a:schemeClr val="accent4"/>
                </a:highlight>
              </a:rPr>
              <a:t>louisiana</a:t>
            </a:r>
            <a:r>
              <a:rPr lang="en-US" dirty="0">
                <a:highlight>
                  <a:schemeClr val="accent4"/>
                </a:highlight>
              </a:rPr>
              <a:t> case of the farm worker death.</a:t>
            </a:r>
            <a:r>
              <a:rPr lang="en-US" dirty="0"/>
              <a:t>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6e5f04a8c9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36e5f04a8c9_0_6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workflow, integrating phylogenetics, natural selection analyses, and computational structural biology, has revealed critical insights into H5N1 clade 2.3.4.4b. We showed that HA mutations contribute to the virus's shift from avian adaptation to promiscuity across various mammalian and avian hosts. Furthermore, PB2 mutations enhance the virus's ability to bind host immune proteins, dampening innate defenses and promoting viral replication. This comprehensive approach not only illuminates the mechanisms behind H5N1's rapid spread and adaptation but also provides a powerful paradigm for understanding protein evolution and function. Our findings have significant implications for disease surveillance, vaccine development, and informing public health strategies.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6e5f04a8c9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36e5f04a8c9_0_6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 conclusion, our study demonstrates:</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AutoNum type="arabicPeriod"/>
            </a:pPr>
            <a:r>
              <a:rPr lang="en"/>
              <a:t>A robust phylogenetic framework for H5N1 clade 2.3.4.4b, identifying distinct subclades with significant host shift events.</a:t>
            </a:r>
            <a:endParaRPr/>
          </a:p>
          <a:p>
            <a:pPr marL="457200" lvl="0" indent="0" algn="l" rtl="0">
              <a:lnSpc>
                <a:spcPct val="100000"/>
              </a:lnSpc>
              <a:spcBef>
                <a:spcPts val="0"/>
              </a:spcBef>
              <a:spcAft>
                <a:spcPts val="0"/>
              </a:spcAft>
              <a:buNone/>
            </a:pPr>
            <a:endParaRPr/>
          </a:p>
          <a:p>
            <a:pPr marL="457200" lvl="0" indent="-298450" algn="l" rtl="0">
              <a:lnSpc>
                <a:spcPct val="100000"/>
              </a:lnSpc>
              <a:spcBef>
                <a:spcPts val="0"/>
              </a:spcBef>
              <a:spcAft>
                <a:spcPts val="0"/>
              </a:spcAft>
              <a:buSzPts val="1100"/>
              <a:buAutoNum type="arabicPeriod"/>
            </a:pPr>
            <a:r>
              <a:rPr lang="en"/>
              <a:t>Specific mutations in HA and PB2 under positive selection that correlate with enhanced host range and immune evasion.</a:t>
            </a:r>
            <a:endParaRPr/>
          </a:p>
          <a:p>
            <a:pPr marL="457200" lvl="0" indent="0" algn="l" rtl="0">
              <a:lnSpc>
                <a:spcPct val="100000"/>
              </a:lnSpc>
              <a:spcBef>
                <a:spcPts val="0"/>
              </a:spcBef>
              <a:spcAft>
                <a:spcPts val="0"/>
              </a:spcAft>
              <a:buNone/>
            </a:pPr>
            <a:endParaRPr/>
          </a:p>
          <a:p>
            <a:pPr marL="457200" lvl="0" indent="-298450" algn="l" rtl="0">
              <a:lnSpc>
                <a:spcPct val="100000"/>
              </a:lnSpc>
              <a:spcBef>
                <a:spcPts val="0"/>
              </a:spcBef>
              <a:spcAft>
                <a:spcPts val="0"/>
              </a:spcAft>
              <a:buSzPts val="1100"/>
              <a:buAutoNum type="arabicPeriod"/>
            </a:pPr>
            <a:r>
              <a:rPr lang="en"/>
              <a:t>Computational structural analyses elucidate the molecular mechanisms by which HA increases host receptor binding promiscuity and PB2 strengthens binding to host immune proteins, promoting viral replication.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I'd like to express my sincere gratitude to my co-authors Daniel Janies, Kary Ocaña, Sayal Guirales-Medrano, Khaled Obeid, and Rachel Alexander. I also acknowledge the Center for Computational Intelligence to Predict Health and Environmental Risks (CIPHER) at UNC Charlotte, the National Laboratory of Scientific Computing, and Tuple LLC, and all collaborators and funding agencies for their invaluable contributions and support. Thank you, and I'm happy to take any questions.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6ec9187c3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36ec9187c3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6ec9187c3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36ec9187c3e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6e5f04a8c9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36e5f04a8c9_0_6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6e5f04a8c9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36e5f04a8c9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H5N1 influenza, specifically clade 2.3.4.4b, has recently infected hundreds of species of wild and domestic birds and mammals in North America, posing a significant threat to animal and human health. While H5N1 has circulated in Eurasia for over 146 years, human infection has been sporadic. However, in North America, we're seeing an expanded host range and more efficient replication. Our primary research question was: How have evolutionary forces shaped the H5N1 virus ability to infect new hosts and evade immune responses, and can phylogenetic and structural approaches illuminate these adaptive processes in the Hemagglutinin (HA) and Polymerase Basic 2 (PB2) proteins?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e5f04a8c9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36e5f04a8c9_0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u="sng">
                <a:solidFill>
                  <a:schemeClr val="hlink"/>
                </a:solidFill>
                <a:hlinkClick r:id="rId3"/>
              </a:rPr>
              <a:t>The history of avian influenza - ScienceDirect</a:t>
            </a:r>
            <a:endParaRPr/>
          </a:p>
          <a:p>
            <a:pPr marL="457200" lvl="0" indent="-298450" algn="l" rtl="0">
              <a:lnSpc>
                <a:spcPct val="100000"/>
              </a:lnSpc>
              <a:spcBef>
                <a:spcPts val="0"/>
              </a:spcBef>
              <a:spcAft>
                <a:spcPts val="0"/>
              </a:spcAft>
              <a:buSzPts val="1100"/>
              <a:buChar char="●"/>
            </a:pPr>
            <a:r>
              <a:rPr lang="en" u="sng">
                <a:solidFill>
                  <a:schemeClr val="hlink"/>
                </a:solidFill>
                <a:hlinkClick r:id="rId4"/>
              </a:rPr>
              <a:t>Highly Pathogenic Avian Influenza A(H5N1) Virus Infection in a Dairy Farm Worker | New England Journal of Medicine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6e5f04a8c9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g36e5f04a8c9_0_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a:extLst>
            <a:ext uri="{FF2B5EF4-FFF2-40B4-BE49-F238E27FC236}">
              <a16:creationId xmlns:a16="http://schemas.microsoft.com/office/drawing/2014/main" id="{08F31A45-F841-7385-2439-D20CD02925C6}"/>
            </a:ext>
          </a:extLst>
        </p:cNvPr>
        <p:cNvGrpSpPr/>
        <p:nvPr/>
      </p:nvGrpSpPr>
      <p:grpSpPr>
        <a:xfrm>
          <a:off x="0" y="0"/>
          <a:ext cx="0" cy="0"/>
          <a:chOff x="0" y="0"/>
          <a:chExt cx="0" cy="0"/>
        </a:xfrm>
      </p:grpSpPr>
      <p:sp>
        <p:nvSpPr>
          <p:cNvPr id="84" name="Google Shape;84;g36e5f04a8c9_0_424:notes">
            <a:extLst>
              <a:ext uri="{FF2B5EF4-FFF2-40B4-BE49-F238E27FC236}">
                <a16:creationId xmlns:a16="http://schemas.microsoft.com/office/drawing/2014/main" id="{711B3E6E-1425-9BC2-BC73-FEA2906F31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g36e5f04a8c9_0_424:notes">
            <a:extLst>
              <a:ext uri="{FF2B5EF4-FFF2-40B4-BE49-F238E27FC236}">
                <a16:creationId xmlns:a16="http://schemas.microsoft.com/office/drawing/2014/main" id="{FC214656-F11B-AB53-695B-D67658D25C3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5A5A5A"/>
                </a:solidFill>
              </a:rPr>
              <a:t>PB2 plays a key role in cap-snatching, a mechanism where the virus cleaves the 5' cap from host mRNAs to prime its own transcription, effectively hijacking the host's translational machinery. This process is vital for efficient viral gene expression.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5A5A5A"/>
                </a:solidFill>
              </a:rPr>
              <a:t>Beyond its role in replication, PB2 also contributes significantly to the influenza virus's ability to evade the host's innate immune system.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5A5A5A"/>
                </a:solidFill>
              </a:rPr>
              <a:t>This suppression of the immune response allows for more efficient replication of H5N1 in both mammalian and avian cells, contributing to the virus's increased virulence and expanded host range. Mutations in PB2 have adapted the viral lineage to enhance this immune evasion capability.</a:t>
            </a:r>
            <a:endParaRPr lang="en-US" sz="1100" dirty="0">
              <a:solidFill>
                <a:schemeClr val="dk1"/>
              </a:solidFil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4567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6e5f04a8c9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g36e5f04a8c9_0_5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At the Willi Hennig Society, we all appreciate the power of phylogenetic systematics. For structural biologists, understanding evolutionary relationships isn't just a matter of classification; it's fundamental to interpreting protein structure and function. Phylogeny allows us to distinguish between shared ancestry and convergent evolution, identify key conserved residues, predict functional shifts, and reconstruct ancestral states. The image here show how we can link the structural differences in the same protein to the phylogenetic connection between these various viruses. </a:t>
            </a:r>
            <a:r>
              <a:rPr lang="en" b="1">
                <a:solidFill>
                  <a:schemeClr val="dk1"/>
                </a:solidFill>
              </a:rPr>
              <a:t>Critically for our study, we used phylogeny to identify two distinct subclades of H5N1 interest and to effectively sort our large datasets into manageable subsets of recent relevance, enabling focused structural and functional analyses.</a:t>
            </a:r>
            <a:r>
              <a:rPr lang="en">
                <a:solidFill>
                  <a:schemeClr val="dk1"/>
                </a:solidFill>
              </a:rPr>
              <a:t> This targeted approach, guided by robust phylogenetic inference, is crucial for understanding how proteins adapt and diversify over evolutionary time, ultimately impacting their three-dimensional architecture and biochemical roles, especially in the context of viral host shifts and immune evasion.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6e5f04a8c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36e5f04a8c9_0_5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analytical bioinformatics and genomics workflow began with comprehensive data collection. We updated a large dataset of 18,289 Hemagglutinin (HA) sequences and aligned a dataset of Polymerase Basic 2 (PB2) nucleotide sequences of H5N1 influenza. These sequences were collected from Genbank and GISAID, specifically focusing on clade 2.3.4.4b and relevant background data. We then performed multiple sequence alignment using MAFFT. Crucially, during this step, we trimmed ragged edges, padded gaps, and eliminated sequences that broke the reading frame, ensuring high-quality alignments for both HA and PB2. This careful alignment laid the groundwork for robust phylogenetic inference.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6e5f04a8c9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36e5f04a8c9_0_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With our aligned sequences, the next critical step was phylogenetic inference. For tree searches on our large HA and PB2 datasets, we used TNT (Version 1.6) with equal weighting for edit costs. We used GISAID sequence EPI100512 as an outgroup for HA, and GISAID sequence GU052525 as an outgroup for PB2. To understand character evolution, we mapped host and date of isolation characters onto the tree using Mesquite. For subclade analyses, such as the HA isolates related to the human death in Louisiana or human-bovine-avian transmission events, trees were calculated using RAXML (version 8.2.12). This rigorous approach allowed us to infer highly supported phylogenetic trees, revealing the evolutionary relationships of our homologs and isolating clades of interest for human and farm animal infection.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e5f04a8c9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36e5f04a8c9_0_6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Beyond simply inferring relationships, we assessed adaptation using computational analyses of natural selection of the nucleotide diversity of HA and PB2 genes. All subclade datasets were cleaned using MACSE (V2). To assess natural selection, we employed HyPhy (version 2.5.67) and the Nielsen and Yang (NY) approach for detecting positive selection, which estimates the dN/dS ratio at each codon. We rigorously tested several models, including M0, M1, M2, M3, M7, M8 (Beta &amp; ω), and M12, to evaluate both purifying and episodic positive selection. This allowed us to identify specific amino acid sites under significant selective pressure, such as N140D/H, A230V, V298I/L, D490N, and E509G in HA, and V11I, V147M, A172T, K250E/N/R, and I526V in another HA subclade.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3"/>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53" name="Google Shape;53;p13"/>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54" name="Google Shape;54;p1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55" name="Google Shape;55;p13"/>
          <p:cNvSpPr>
            <a:spLocks noGrp="1"/>
          </p:cNvSpPr>
          <p:nvPr>
            <p:ph type="pic" idx="3"/>
          </p:nvPr>
        </p:nvSpPr>
        <p:spPr>
          <a:xfrm>
            <a:off x="5039775" y="196800"/>
            <a:ext cx="3905400" cy="4749900"/>
          </a:xfrm>
          <a:prstGeom prst="roundRect">
            <a:avLst>
              <a:gd name="adj" fmla="val 2053"/>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doi.org/10.1056/NEJMc240537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doi.org/10.1016/j.cimid.2008.01.004" TargetMode="External"/><Relationship Id="rId5" Type="http://schemas.openxmlformats.org/officeDocument/2006/relationships/hyperlink" Target="https://doi.org/10.1128/jvi.00879-10" TargetMode="External"/><Relationship Id="rId4" Type="http://schemas.openxmlformats.org/officeDocument/2006/relationships/hyperlink" Target="https://doi.org/10.1101/2025.03.15.64121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doi.org/10.1128/jvi.00879-10"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gisaid.org" TargetMode="External"/><Relationship Id="rId4" Type="http://schemas.openxmlformats.org/officeDocument/2006/relationships/hyperlink" Target="http://ncbi.nih.nlm.gov"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comments" Target="../comments/comment4.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comments" Target="../comments/commen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573A"/>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61" name="Google Shape;61;p14"/>
          <p:cNvSpPr txBox="1">
            <a:spLocks noGrp="1"/>
          </p:cNvSpPr>
          <p:nvPr>
            <p:ph type="title"/>
          </p:nvPr>
        </p:nvSpPr>
        <p:spPr>
          <a:xfrm>
            <a:off x="420875" y="1015863"/>
            <a:ext cx="4324800" cy="24327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lt1"/>
              </a:buClr>
              <a:buSzPts val="5400"/>
              <a:buFont typeface="Oswald"/>
              <a:buNone/>
            </a:pPr>
            <a:r>
              <a:rPr lang="en" sz="3700" dirty="0">
                <a:latin typeface="Oswald"/>
                <a:ea typeface="Oswald"/>
                <a:cs typeface="Oswald"/>
                <a:sym typeface="Oswald"/>
              </a:rPr>
              <a:t>H5N1 Influenza A is now promiscuous in host range and has improved replication in mammals</a:t>
            </a:r>
            <a:endParaRPr sz="300" b="0" dirty="0">
              <a:solidFill>
                <a:srgbClr val="000000"/>
              </a:solidFill>
              <a:latin typeface="Arial"/>
              <a:ea typeface="Arial"/>
              <a:cs typeface="Arial"/>
              <a:sym typeface="Arial"/>
            </a:endParaRPr>
          </a:p>
          <a:p>
            <a:pPr marL="0" lvl="0" indent="0" algn="l" rtl="0">
              <a:spcBef>
                <a:spcPts val="0"/>
              </a:spcBef>
              <a:spcAft>
                <a:spcPts val="0"/>
              </a:spcAft>
              <a:buSzPts val="990"/>
              <a:buNone/>
            </a:pPr>
            <a:br>
              <a:rPr lang="en-US" sz="2000" dirty="0"/>
            </a:br>
            <a:r>
              <a:rPr lang="en-US" sz="2000" dirty="0"/>
              <a:t>Author: Sayal Guirales-Medrano</a:t>
            </a:r>
            <a:endParaRPr sz="2000" dirty="0"/>
          </a:p>
        </p:txBody>
      </p:sp>
      <p:pic>
        <p:nvPicPr>
          <p:cNvPr id="62" name="Google Shape;62;p14"/>
          <p:cNvPicPr preferRelativeResize="0">
            <a:picLocks noGrp="1"/>
          </p:cNvPicPr>
          <p:nvPr>
            <p:ph type="pic" idx="3"/>
          </p:nvPr>
        </p:nvPicPr>
        <p:blipFill rotWithShape="1">
          <a:blip r:embed="rId3">
            <a:alphaModFix/>
          </a:blip>
          <a:srcRect l="9209" r="9217"/>
          <a:stretch/>
        </p:blipFill>
        <p:spPr>
          <a:xfrm>
            <a:off x="5039775" y="196800"/>
            <a:ext cx="3905400" cy="4749900"/>
          </a:xfrm>
          <a:prstGeom prst="roundRect">
            <a:avLst>
              <a:gd name="adj" fmla="val 16667"/>
            </a:avLst>
          </a:prstGeom>
          <a:ln>
            <a:noFill/>
          </a:ln>
        </p:spPr>
      </p:pic>
      <p:sp>
        <p:nvSpPr>
          <p:cNvPr id="63" name="Google Shape;63;p14"/>
          <p:cNvSpPr txBox="1">
            <a:spLocks noGrp="1"/>
          </p:cNvSpPr>
          <p:nvPr>
            <p:ph type="title" idx="2"/>
          </p:nvPr>
        </p:nvSpPr>
        <p:spPr>
          <a:xfrm>
            <a:off x="447575" y="4109717"/>
            <a:ext cx="4271400" cy="11070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lt1"/>
              </a:buClr>
              <a:buSzPct val="225000"/>
              <a:buFont typeface="Arial"/>
              <a:buNone/>
            </a:pPr>
            <a:r>
              <a:rPr lang="en-US" sz="1200" dirty="0">
                <a:solidFill>
                  <a:schemeClr val="lt1"/>
                </a:solidFill>
              </a:rPr>
              <a:t>C</a:t>
            </a:r>
            <a:r>
              <a:rPr lang="en" sz="1200" dirty="0">
                <a:solidFill>
                  <a:schemeClr val="lt1"/>
                </a:solidFill>
              </a:rPr>
              <a:t>o-Authors: Daniel </a:t>
            </a:r>
            <a:r>
              <a:rPr lang="en" sz="1200" dirty="0" err="1">
                <a:solidFill>
                  <a:schemeClr val="lt1"/>
                </a:solidFill>
              </a:rPr>
              <a:t>Janies</a:t>
            </a:r>
            <a:r>
              <a:rPr lang="en" sz="1200" dirty="0">
                <a:solidFill>
                  <a:schemeClr val="lt1"/>
                </a:solidFill>
              </a:rPr>
              <a:t>, Kary </a:t>
            </a:r>
            <a:r>
              <a:rPr lang="en" sz="1200" dirty="0" err="1">
                <a:solidFill>
                  <a:schemeClr val="lt1"/>
                </a:solidFill>
              </a:rPr>
              <a:t>Ocaña</a:t>
            </a:r>
            <a:r>
              <a:rPr lang="en" sz="1200" dirty="0">
                <a:solidFill>
                  <a:schemeClr val="lt1"/>
                </a:solidFill>
              </a:rPr>
              <a:t>, Khaled Obeid, Rachel Alexander, and Colby T. Ford</a:t>
            </a:r>
            <a:endParaRPr sz="1200" dirty="0"/>
          </a:p>
          <a:p>
            <a:pPr marL="0" lvl="0" indent="0" algn="l" rtl="0">
              <a:spcBef>
                <a:spcPts val="0"/>
              </a:spcBef>
              <a:spcAft>
                <a:spcPts val="0"/>
              </a:spcAft>
              <a:buNone/>
            </a:pPr>
            <a:endParaRPr sz="1000" dirty="0">
              <a:solidFill>
                <a:srgbClr val="FFFFFF"/>
              </a:solidFill>
            </a:endParaRPr>
          </a:p>
          <a:p>
            <a:pPr marL="0" lvl="0" indent="0" algn="l" rtl="0">
              <a:spcBef>
                <a:spcPts val="0"/>
              </a:spcBef>
              <a:spcAft>
                <a:spcPts val="0"/>
              </a:spcAft>
              <a:buNone/>
            </a:pPr>
            <a:r>
              <a:rPr lang="en" sz="1000" dirty="0">
                <a:solidFill>
                  <a:srgbClr val="FFFFFF"/>
                </a:solidFill>
              </a:rPr>
              <a:t>Affiliations: CIPHER Center at UNC Charlotte, NC, USA</a:t>
            </a:r>
            <a:endParaRPr sz="1000" dirty="0">
              <a:solidFill>
                <a:srgbClr val="FFFFFF"/>
              </a:solidFill>
            </a:endParaRPr>
          </a:p>
          <a:p>
            <a:pPr marL="0" lvl="0" indent="0" algn="l" rtl="0">
              <a:spcBef>
                <a:spcPts val="0"/>
              </a:spcBef>
              <a:spcAft>
                <a:spcPts val="0"/>
              </a:spcAft>
              <a:buNone/>
            </a:pPr>
            <a:r>
              <a:rPr lang="en" sz="1000" dirty="0">
                <a:solidFill>
                  <a:srgbClr val="FFFFFF"/>
                </a:solidFill>
              </a:rPr>
              <a:t>National Laboratory of Scientific Computing, Rio de Janeiro, Brazil</a:t>
            </a:r>
            <a:endParaRPr sz="10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2"/>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85000" lnSpcReduction="1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Linking Phylogeny to Structural Diversity </a:t>
            </a:r>
            <a:endParaRPr sz="600" b="0" i="0" u="none" strike="noStrike" cap="none" dirty="0">
              <a:solidFill>
                <a:srgbClr val="000000"/>
              </a:solidFill>
              <a:latin typeface="Arial"/>
              <a:ea typeface="Arial"/>
              <a:cs typeface="Arial"/>
              <a:sym typeface="Arial"/>
            </a:endParaRPr>
          </a:p>
        </p:txBody>
      </p:sp>
      <p:pic>
        <p:nvPicPr>
          <p:cNvPr id="133" name="Google Shape;133;p22"/>
          <p:cNvPicPr preferRelativeResize="0"/>
          <p:nvPr/>
        </p:nvPicPr>
        <p:blipFill>
          <a:blip r:embed="rId4">
            <a:alphaModFix/>
          </a:blip>
          <a:stretch>
            <a:fillRect/>
          </a:stretch>
        </p:blipFill>
        <p:spPr>
          <a:xfrm>
            <a:off x="0" y="581825"/>
            <a:ext cx="9144000" cy="456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3"/>
          <p:cNvSpPr txBox="1"/>
          <p:nvPr/>
        </p:nvSpPr>
        <p:spPr>
          <a:xfrm>
            <a:off x="884567" y="112325"/>
            <a:ext cx="5958523" cy="469500"/>
          </a:xfrm>
          <a:prstGeom prst="rect">
            <a:avLst/>
          </a:prstGeom>
          <a:noFill/>
          <a:ln>
            <a:noFill/>
          </a:ln>
        </p:spPr>
        <p:txBody>
          <a:bodyPr spcFirstLastPara="1" wrap="square" lIns="68575" tIns="34275" rIns="68575" bIns="34275" anchor="ctr" anchorCtr="0">
            <a:normAutofit fontScale="85000" lnSpcReduction="1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Structural Biology - HA Docking and Insights</a:t>
            </a:r>
            <a:endParaRPr sz="600" b="0" i="0" u="none" strike="noStrike" cap="none" dirty="0">
              <a:solidFill>
                <a:srgbClr val="000000"/>
              </a:solidFill>
              <a:latin typeface="Arial"/>
              <a:ea typeface="Arial"/>
              <a:cs typeface="Arial"/>
              <a:sym typeface="Arial"/>
            </a:endParaRPr>
          </a:p>
        </p:txBody>
      </p:sp>
      <p:pic>
        <p:nvPicPr>
          <p:cNvPr id="140" name="Google Shape;140;p23" title="willi_hennig_figure.png"/>
          <p:cNvPicPr preferRelativeResize="0"/>
          <p:nvPr/>
        </p:nvPicPr>
        <p:blipFill>
          <a:blip r:embed="rId4">
            <a:alphaModFix/>
          </a:blip>
          <a:stretch>
            <a:fillRect/>
          </a:stretch>
        </p:blipFill>
        <p:spPr>
          <a:xfrm>
            <a:off x="3180990" y="625802"/>
            <a:ext cx="3993278" cy="3099629"/>
          </a:xfrm>
          <a:prstGeom prst="rect">
            <a:avLst/>
          </a:prstGeom>
          <a:noFill/>
          <a:ln>
            <a:noFill/>
          </a:ln>
        </p:spPr>
      </p:pic>
      <p:grpSp>
        <p:nvGrpSpPr>
          <p:cNvPr id="141" name="Google Shape;141;p23"/>
          <p:cNvGrpSpPr/>
          <p:nvPr/>
        </p:nvGrpSpPr>
        <p:grpSpPr>
          <a:xfrm>
            <a:off x="2908452" y="3769408"/>
            <a:ext cx="3993278" cy="687045"/>
            <a:chOff x="5780150" y="3979100"/>
            <a:chExt cx="3116400" cy="1080600"/>
          </a:xfrm>
        </p:grpSpPr>
        <p:sp>
          <p:nvSpPr>
            <p:cNvPr id="142" name="Google Shape;142;p23"/>
            <p:cNvSpPr/>
            <p:nvPr/>
          </p:nvSpPr>
          <p:spPr>
            <a:xfrm>
              <a:off x="5780150" y="3979100"/>
              <a:ext cx="3116400" cy="1080600"/>
            </a:xfrm>
            <a:prstGeom prst="rect">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 name="Google Shape;143;p23"/>
            <p:cNvSpPr txBox="1"/>
            <p:nvPr/>
          </p:nvSpPr>
          <p:spPr>
            <a:xfrm>
              <a:off x="5801150" y="3979100"/>
              <a:ext cx="2852400" cy="10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Calibri"/>
                  <a:ea typeface="Calibri"/>
                  <a:cs typeface="Calibri"/>
                  <a:sym typeface="Calibri"/>
                </a:rPr>
                <a:t>Human Sialic Acid (in pink) docked against HA (EPI1846961, in blue)</a:t>
              </a:r>
              <a:endParaRPr sz="1800" dirty="0">
                <a:solidFill>
                  <a:schemeClr val="lt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4F000AA7-C988-7A28-FB3F-CB3D209176FE}"/>
              </a:ext>
            </a:extLst>
          </p:cNvPr>
          <p:cNvPicPr>
            <a:picLocks noChangeAspect="1"/>
          </p:cNvPicPr>
          <p:nvPr/>
        </p:nvPicPr>
        <p:blipFill>
          <a:blip r:embed="rId5"/>
          <a:srcRect/>
          <a:stretch/>
        </p:blipFill>
        <p:spPr>
          <a:xfrm>
            <a:off x="920025" y="583652"/>
            <a:ext cx="7303949" cy="4559848"/>
          </a:xfrm>
          <a:prstGeom prst="rect">
            <a:avLst/>
          </a:prstGeom>
        </p:spPr>
      </p:pic>
      <p:sp>
        <p:nvSpPr>
          <p:cNvPr id="4" name="Rectangle: Rounded Corners 3">
            <a:extLst>
              <a:ext uri="{FF2B5EF4-FFF2-40B4-BE49-F238E27FC236}">
                <a16:creationId xmlns:a16="http://schemas.microsoft.com/office/drawing/2014/main" id="{D11E82B3-7D35-E115-C86E-48B289169E35}"/>
              </a:ext>
            </a:extLst>
          </p:cNvPr>
          <p:cNvSpPr/>
          <p:nvPr/>
        </p:nvSpPr>
        <p:spPr>
          <a:xfrm>
            <a:off x="2497646" y="2017331"/>
            <a:ext cx="683812" cy="254442"/>
          </a:xfrm>
          <a:prstGeom prst="roundRect">
            <a:avLst/>
          </a:prstGeom>
          <a:solidFill>
            <a:srgbClr val="7873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9.104</a:t>
            </a:r>
          </a:p>
        </p:txBody>
      </p:sp>
      <p:sp>
        <p:nvSpPr>
          <p:cNvPr id="5" name="Rectangle: Rounded Corners 4">
            <a:extLst>
              <a:ext uri="{FF2B5EF4-FFF2-40B4-BE49-F238E27FC236}">
                <a16:creationId xmlns:a16="http://schemas.microsoft.com/office/drawing/2014/main" id="{0F229F8D-DA7C-9DBB-48AD-D6FFD5CCEA6A}"/>
              </a:ext>
            </a:extLst>
          </p:cNvPr>
          <p:cNvSpPr/>
          <p:nvPr/>
        </p:nvSpPr>
        <p:spPr>
          <a:xfrm>
            <a:off x="6304109" y="1321241"/>
            <a:ext cx="683812" cy="254442"/>
          </a:xfrm>
          <a:prstGeom prst="roundRect">
            <a:avLst/>
          </a:prstGeom>
          <a:solidFill>
            <a:srgbClr val="4FD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4.213</a:t>
            </a:r>
          </a:p>
        </p:txBody>
      </p:sp>
      <p:sp>
        <p:nvSpPr>
          <p:cNvPr id="6" name="Rectangle: Rounded Corners 5">
            <a:extLst>
              <a:ext uri="{FF2B5EF4-FFF2-40B4-BE49-F238E27FC236}">
                <a16:creationId xmlns:a16="http://schemas.microsoft.com/office/drawing/2014/main" id="{73954F8B-B7AF-5F57-01C0-C11846AB1686}"/>
              </a:ext>
            </a:extLst>
          </p:cNvPr>
          <p:cNvSpPr/>
          <p:nvPr/>
        </p:nvSpPr>
        <p:spPr>
          <a:xfrm>
            <a:off x="2497178" y="4044851"/>
            <a:ext cx="683812" cy="254442"/>
          </a:xfrm>
          <a:prstGeom prst="roundRect">
            <a:avLst/>
          </a:prstGeom>
          <a:solidFill>
            <a:srgbClr val="E034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6.031</a:t>
            </a:r>
          </a:p>
        </p:txBody>
      </p:sp>
      <p:sp>
        <p:nvSpPr>
          <p:cNvPr id="7" name="Rectangle: Rounded Corners 6">
            <a:extLst>
              <a:ext uri="{FF2B5EF4-FFF2-40B4-BE49-F238E27FC236}">
                <a16:creationId xmlns:a16="http://schemas.microsoft.com/office/drawing/2014/main" id="{C72326A2-E248-5D85-4387-E0258C72849D}"/>
              </a:ext>
            </a:extLst>
          </p:cNvPr>
          <p:cNvSpPr/>
          <p:nvPr/>
        </p:nvSpPr>
        <p:spPr>
          <a:xfrm>
            <a:off x="6343866" y="3470989"/>
            <a:ext cx="683812" cy="254442"/>
          </a:xfrm>
          <a:prstGeom prst="roundRect">
            <a:avLst/>
          </a:prstGeom>
          <a:solidFill>
            <a:srgbClr val="FFB0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11.16</a:t>
            </a:r>
          </a:p>
        </p:txBody>
      </p:sp>
      <p:cxnSp>
        <p:nvCxnSpPr>
          <p:cNvPr id="38" name="Straight Arrow Connector 37">
            <a:extLst>
              <a:ext uri="{FF2B5EF4-FFF2-40B4-BE49-F238E27FC236}">
                <a16:creationId xmlns:a16="http://schemas.microsoft.com/office/drawing/2014/main" id="{97A869E6-52B4-C7C7-47FB-02E0913B4455}"/>
              </a:ext>
            </a:extLst>
          </p:cNvPr>
          <p:cNvCxnSpPr>
            <a:cxnSpLocks/>
          </p:cNvCxnSpPr>
          <p:nvPr/>
        </p:nvCxnSpPr>
        <p:spPr>
          <a:xfrm>
            <a:off x="2560320" y="2271773"/>
            <a:ext cx="0" cy="210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1E1D48B7-79B5-E550-3C04-D4A1856D5E6B}"/>
              </a:ext>
            </a:extLst>
          </p:cNvPr>
          <p:cNvCxnSpPr>
            <a:cxnSpLocks/>
          </p:cNvCxnSpPr>
          <p:nvPr/>
        </p:nvCxnSpPr>
        <p:spPr>
          <a:xfrm>
            <a:off x="2577548" y="4299293"/>
            <a:ext cx="0" cy="157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DC7E02C-FE43-376A-A983-2FC31B57B45D}"/>
              </a:ext>
            </a:extLst>
          </p:cNvPr>
          <p:cNvCxnSpPr>
            <a:cxnSpLocks/>
          </p:cNvCxnSpPr>
          <p:nvPr/>
        </p:nvCxnSpPr>
        <p:spPr>
          <a:xfrm>
            <a:off x="6997198" y="3725431"/>
            <a:ext cx="0" cy="194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7703F06A-C5F8-076B-EC4C-DBDAFFAF34B8}"/>
              </a:ext>
            </a:extLst>
          </p:cNvPr>
          <p:cNvCxnSpPr>
            <a:cxnSpLocks/>
          </p:cNvCxnSpPr>
          <p:nvPr/>
        </p:nvCxnSpPr>
        <p:spPr>
          <a:xfrm>
            <a:off x="6376996" y="1575683"/>
            <a:ext cx="0" cy="109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4095358-E453-8DA6-7544-952D156B68E3}"/>
              </a:ext>
            </a:extLst>
          </p:cNvPr>
          <p:cNvCxnSpPr>
            <a:cxnSpLocks/>
          </p:cNvCxnSpPr>
          <p:nvPr/>
        </p:nvCxnSpPr>
        <p:spPr>
          <a:xfrm flipV="1">
            <a:off x="3116911" y="1884459"/>
            <a:ext cx="0" cy="132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E1C05FC2-1268-4B4E-326B-73E9958B5BF4}"/>
              </a:ext>
            </a:extLst>
          </p:cNvPr>
          <p:cNvCxnSpPr>
            <a:cxnSpLocks/>
          </p:cNvCxnSpPr>
          <p:nvPr/>
        </p:nvCxnSpPr>
        <p:spPr>
          <a:xfrm flipV="1">
            <a:off x="3102333" y="3919993"/>
            <a:ext cx="0" cy="132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073C8DBA-F8A9-E2EF-519F-8FBE66437D74}"/>
              </a:ext>
            </a:extLst>
          </p:cNvPr>
          <p:cNvCxnSpPr>
            <a:cxnSpLocks/>
          </p:cNvCxnSpPr>
          <p:nvPr/>
        </p:nvCxnSpPr>
        <p:spPr>
          <a:xfrm flipV="1">
            <a:off x="6394224" y="3188473"/>
            <a:ext cx="0" cy="282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2EE354C2-AE87-1313-21A1-6D3441121DFE}"/>
              </a:ext>
            </a:extLst>
          </p:cNvPr>
          <p:cNvCxnSpPr>
            <a:cxnSpLocks/>
          </p:cNvCxnSpPr>
          <p:nvPr/>
        </p:nvCxnSpPr>
        <p:spPr>
          <a:xfrm>
            <a:off x="6843090" y="1321241"/>
            <a:ext cx="2574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a:extLst>
            <a:ext uri="{FF2B5EF4-FFF2-40B4-BE49-F238E27FC236}">
              <a16:creationId xmlns:a16="http://schemas.microsoft.com/office/drawing/2014/main" id="{FC7C50EC-5905-15AF-FF15-98E36EB05FB5}"/>
            </a:ext>
          </a:extLst>
        </p:cNvPr>
        <p:cNvGrpSpPr/>
        <p:nvPr/>
      </p:nvGrpSpPr>
      <p:grpSpPr>
        <a:xfrm>
          <a:off x="0" y="0"/>
          <a:ext cx="0" cy="0"/>
          <a:chOff x="0" y="0"/>
          <a:chExt cx="0" cy="0"/>
        </a:xfrm>
      </p:grpSpPr>
      <p:sp>
        <p:nvSpPr>
          <p:cNvPr id="138" name="Google Shape;138;p23">
            <a:extLst>
              <a:ext uri="{FF2B5EF4-FFF2-40B4-BE49-F238E27FC236}">
                <a16:creationId xmlns:a16="http://schemas.microsoft.com/office/drawing/2014/main" id="{E10ED054-F667-1E67-6E2E-ED80B9FC2D17}"/>
              </a:ext>
            </a:extLst>
          </p:cNvPr>
          <p:cNvSpPr txBox="1"/>
          <p:nvPr/>
        </p:nvSpPr>
        <p:spPr>
          <a:xfrm>
            <a:off x="884567" y="112325"/>
            <a:ext cx="5958523" cy="469500"/>
          </a:xfrm>
          <a:prstGeom prst="rect">
            <a:avLst/>
          </a:prstGeom>
          <a:noFill/>
          <a:ln>
            <a:noFill/>
          </a:ln>
        </p:spPr>
        <p:txBody>
          <a:bodyPr spcFirstLastPara="1" wrap="square" lIns="68575" tIns="34275" rIns="68575" bIns="34275" anchor="ctr" anchorCtr="0">
            <a:normAutofit fontScale="85000" lnSpcReduction="10000"/>
          </a:bodyPr>
          <a:lstStyle/>
          <a:p>
            <a:pPr marL="0" marR="0" lvl="0" indent="0" algn="ctr" rtl="0">
              <a:lnSpc>
                <a:spcPct val="90000"/>
              </a:lnSpc>
              <a:spcBef>
                <a:spcPts val="0"/>
              </a:spcBef>
              <a:spcAft>
                <a:spcPts val="0"/>
              </a:spcAft>
              <a:buClr>
                <a:schemeClr val="lt1"/>
              </a:buClr>
              <a:buSzPct val="196969"/>
              <a:buFont typeface="Oswald"/>
              <a:buNone/>
            </a:pPr>
            <a:r>
              <a:rPr lang="en" sz="3300" dirty="0">
                <a:solidFill>
                  <a:schemeClr val="lt1"/>
                </a:solidFill>
                <a:latin typeface="Oswald"/>
                <a:ea typeface="Oswald"/>
                <a:cs typeface="Oswald"/>
                <a:sym typeface="Oswald"/>
              </a:rPr>
              <a:t>Structural Biology - HA Docking and Insights</a:t>
            </a:r>
            <a:endParaRPr sz="600" b="0" i="0" u="none" strike="noStrike" cap="none" dirty="0">
              <a:solidFill>
                <a:srgbClr val="000000"/>
              </a:solidFill>
              <a:latin typeface="Arial"/>
              <a:ea typeface="Arial"/>
              <a:cs typeface="Arial"/>
              <a:sym typeface="Arial"/>
            </a:endParaRPr>
          </a:p>
        </p:txBody>
      </p:sp>
      <p:pic>
        <p:nvPicPr>
          <p:cNvPr id="140" name="Google Shape;140;p23" title="willi_hennig_figure.png">
            <a:extLst>
              <a:ext uri="{FF2B5EF4-FFF2-40B4-BE49-F238E27FC236}">
                <a16:creationId xmlns:a16="http://schemas.microsoft.com/office/drawing/2014/main" id="{DFAB0024-8D00-DB7B-317D-D19A20D29FB0}"/>
              </a:ext>
            </a:extLst>
          </p:cNvPr>
          <p:cNvPicPr preferRelativeResize="0"/>
          <p:nvPr/>
        </p:nvPicPr>
        <p:blipFill>
          <a:blip r:embed="rId4">
            <a:alphaModFix/>
          </a:blip>
          <a:stretch>
            <a:fillRect/>
          </a:stretch>
        </p:blipFill>
        <p:spPr>
          <a:xfrm>
            <a:off x="3180990" y="625802"/>
            <a:ext cx="3993278" cy="3099629"/>
          </a:xfrm>
          <a:prstGeom prst="rect">
            <a:avLst/>
          </a:prstGeom>
          <a:noFill/>
          <a:ln>
            <a:noFill/>
          </a:ln>
        </p:spPr>
      </p:pic>
      <p:grpSp>
        <p:nvGrpSpPr>
          <p:cNvPr id="141" name="Google Shape;141;p23">
            <a:extLst>
              <a:ext uri="{FF2B5EF4-FFF2-40B4-BE49-F238E27FC236}">
                <a16:creationId xmlns:a16="http://schemas.microsoft.com/office/drawing/2014/main" id="{7A533859-17A0-2373-A3B5-0EFE0B9E13B9}"/>
              </a:ext>
            </a:extLst>
          </p:cNvPr>
          <p:cNvGrpSpPr/>
          <p:nvPr/>
        </p:nvGrpSpPr>
        <p:grpSpPr>
          <a:xfrm>
            <a:off x="2908452" y="3769408"/>
            <a:ext cx="3993278" cy="687045"/>
            <a:chOff x="5780150" y="3979100"/>
            <a:chExt cx="3116400" cy="1080600"/>
          </a:xfrm>
        </p:grpSpPr>
        <p:sp>
          <p:nvSpPr>
            <p:cNvPr id="142" name="Google Shape;142;p23">
              <a:extLst>
                <a:ext uri="{FF2B5EF4-FFF2-40B4-BE49-F238E27FC236}">
                  <a16:creationId xmlns:a16="http://schemas.microsoft.com/office/drawing/2014/main" id="{F1AC5B7A-FEF2-96F6-E21C-9DDB549D05F3}"/>
                </a:ext>
              </a:extLst>
            </p:cNvPr>
            <p:cNvSpPr/>
            <p:nvPr/>
          </p:nvSpPr>
          <p:spPr>
            <a:xfrm>
              <a:off x="5780150" y="3979100"/>
              <a:ext cx="3116400" cy="1080600"/>
            </a:xfrm>
            <a:prstGeom prst="rect">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3" name="Google Shape;143;p23">
              <a:extLst>
                <a:ext uri="{FF2B5EF4-FFF2-40B4-BE49-F238E27FC236}">
                  <a16:creationId xmlns:a16="http://schemas.microsoft.com/office/drawing/2014/main" id="{660F0824-B2AF-0682-2F48-3377713F7ED4}"/>
                </a:ext>
              </a:extLst>
            </p:cNvPr>
            <p:cNvSpPr txBox="1"/>
            <p:nvPr/>
          </p:nvSpPr>
          <p:spPr>
            <a:xfrm>
              <a:off x="5801150" y="3979100"/>
              <a:ext cx="2852400" cy="10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Calibri"/>
                  <a:ea typeface="Calibri"/>
                  <a:cs typeface="Calibri"/>
                  <a:sym typeface="Calibri"/>
                </a:rPr>
                <a:t>Human Sialic Acid (in pink) docked against HA (EPI1846961, in blue)</a:t>
              </a:r>
              <a:endParaRPr sz="1800" dirty="0">
                <a:solidFill>
                  <a:schemeClr val="lt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60A67F27-053F-E454-5063-6F5EB6980A66}"/>
              </a:ext>
            </a:extLst>
          </p:cNvPr>
          <p:cNvPicPr>
            <a:picLocks noChangeAspect="1"/>
          </p:cNvPicPr>
          <p:nvPr/>
        </p:nvPicPr>
        <p:blipFill>
          <a:blip r:embed="rId5"/>
          <a:srcRect/>
          <a:stretch/>
        </p:blipFill>
        <p:spPr>
          <a:xfrm>
            <a:off x="147780" y="579462"/>
            <a:ext cx="8848439" cy="4561675"/>
          </a:xfrm>
          <a:prstGeom prst="rect">
            <a:avLst/>
          </a:prstGeom>
        </p:spPr>
      </p:pic>
      <p:sp>
        <p:nvSpPr>
          <p:cNvPr id="4" name="Rectangle: Rounded Corners 3">
            <a:extLst>
              <a:ext uri="{FF2B5EF4-FFF2-40B4-BE49-F238E27FC236}">
                <a16:creationId xmlns:a16="http://schemas.microsoft.com/office/drawing/2014/main" id="{1A0EAF0C-F725-789A-B332-4E8E46E93240}"/>
              </a:ext>
            </a:extLst>
          </p:cNvPr>
          <p:cNvSpPr/>
          <p:nvPr/>
        </p:nvSpPr>
        <p:spPr>
          <a:xfrm>
            <a:off x="1821109" y="3798423"/>
            <a:ext cx="683812" cy="254442"/>
          </a:xfrm>
          <a:prstGeom prst="roundRect">
            <a:avLst/>
          </a:prstGeom>
          <a:solidFill>
            <a:srgbClr val="7873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9.104</a:t>
            </a:r>
          </a:p>
        </p:txBody>
      </p:sp>
      <p:sp>
        <p:nvSpPr>
          <p:cNvPr id="5" name="Rectangle: Rounded Corners 4">
            <a:extLst>
              <a:ext uri="{FF2B5EF4-FFF2-40B4-BE49-F238E27FC236}">
                <a16:creationId xmlns:a16="http://schemas.microsoft.com/office/drawing/2014/main" id="{11C763B2-582F-9D18-F4E8-F6D598995ADA}"/>
              </a:ext>
            </a:extLst>
          </p:cNvPr>
          <p:cNvSpPr/>
          <p:nvPr/>
        </p:nvSpPr>
        <p:spPr>
          <a:xfrm>
            <a:off x="3863828" y="2444529"/>
            <a:ext cx="683812" cy="254442"/>
          </a:xfrm>
          <a:prstGeom prst="roundRect">
            <a:avLst/>
          </a:prstGeom>
          <a:solidFill>
            <a:srgbClr val="4FD2D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4.213</a:t>
            </a:r>
          </a:p>
        </p:txBody>
      </p:sp>
      <p:sp>
        <p:nvSpPr>
          <p:cNvPr id="6" name="Rectangle: Rounded Corners 5">
            <a:extLst>
              <a:ext uri="{FF2B5EF4-FFF2-40B4-BE49-F238E27FC236}">
                <a16:creationId xmlns:a16="http://schemas.microsoft.com/office/drawing/2014/main" id="{FD298BD2-3166-E98E-9282-80C5FB1B8F0A}"/>
              </a:ext>
            </a:extLst>
          </p:cNvPr>
          <p:cNvSpPr/>
          <p:nvPr/>
        </p:nvSpPr>
        <p:spPr>
          <a:xfrm>
            <a:off x="6060016" y="3492978"/>
            <a:ext cx="683812" cy="254442"/>
          </a:xfrm>
          <a:prstGeom prst="roundRect">
            <a:avLst/>
          </a:prstGeom>
          <a:solidFill>
            <a:srgbClr val="E034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6.031</a:t>
            </a:r>
          </a:p>
        </p:txBody>
      </p:sp>
      <p:sp>
        <p:nvSpPr>
          <p:cNvPr id="7" name="Rectangle: Rounded Corners 6">
            <a:extLst>
              <a:ext uri="{FF2B5EF4-FFF2-40B4-BE49-F238E27FC236}">
                <a16:creationId xmlns:a16="http://schemas.microsoft.com/office/drawing/2014/main" id="{CF6D30E4-F19F-6CB0-217F-8D8196387E37}"/>
              </a:ext>
            </a:extLst>
          </p:cNvPr>
          <p:cNvSpPr/>
          <p:nvPr/>
        </p:nvSpPr>
        <p:spPr>
          <a:xfrm>
            <a:off x="7100515" y="1921174"/>
            <a:ext cx="683812" cy="254442"/>
          </a:xfrm>
          <a:prstGeom prst="roundRect">
            <a:avLst/>
          </a:prstGeom>
          <a:solidFill>
            <a:srgbClr val="FFB0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11.16</a:t>
            </a:r>
          </a:p>
        </p:txBody>
      </p:sp>
      <p:cxnSp>
        <p:nvCxnSpPr>
          <p:cNvPr id="38" name="Straight Arrow Connector 37">
            <a:extLst>
              <a:ext uri="{FF2B5EF4-FFF2-40B4-BE49-F238E27FC236}">
                <a16:creationId xmlns:a16="http://schemas.microsoft.com/office/drawing/2014/main" id="{920FD400-3B6F-B80D-79DE-86A4249B26A0}"/>
              </a:ext>
            </a:extLst>
          </p:cNvPr>
          <p:cNvCxnSpPr>
            <a:cxnSpLocks/>
          </p:cNvCxnSpPr>
          <p:nvPr/>
        </p:nvCxnSpPr>
        <p:spPr>
          <a:xfrm>
            <a:off x="4205734" y="2698971"/>
            <a:ext cx="0" cy="1613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0B1F446-FA20-0BD4-56E6-56C9E27F7E91}"/>
              </a:ext>
            </a:extLst>
          </p:cNvPr>
          <p:cNvCxnSpPr>
            <a:cxnSpLocks/>
          </p:cNvCxnSpPr>
          <p:nvPr/>
        </p:nvCxnSpPr>
        <p:spPr>
          <a:xfrm flipH="1">
            <a:off x="2153738" y="4065072"/>
            <a:ext cx="9277" cy="6304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86901120-1BB9-6BDD-33E3-89A1ADB13CFC}"/>
              </a:ext>
            </a:extLst>
          </p:cNvPr>
          <p:cNvCxnSpPr>
            <a:cxnSpLocks/>
          </p:cNvCxnSpPr>
          <p:nvPr/>
        </p:nvCxnSpPr>
        <p:spPr>
          <a:xfrm>
            <a:off x="7442421" y="2175616"/>
            <a:ext cx="0" cy="604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0702BD60-F5D4-7D72-8859-9A23BC0C0E19}"/>
              </a:ext>
            </a:extLst>
          </p:cNvPr>
          <p:cNvCxnSpPr>
            <a:cxnSpLocks/>
          </p:cNvCxnSpPr>
          <p:nvPr/>
        </p:nvCxnSpPr>
        <p:spPr>
          <a:xfrm>
            <a:off x="6394224" y="3747420"/>
            <a:ext cx="0" cy="223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E72257A-95FE-C7CA-E2C7-1185F45F0492}"/>
              </a:ext>
            </a:extLst>
          </p:cNvPr>
          <p:cNvCxnSpPr>
            <a:cxnSpLocks/>
          </p:cNvCxnSpPr>
          <p:nvPr/>
        </p:nvCxnSpPr>
        <p:spPr>
          <a:xfrm flipV="1">
            <a:off x="4205734" y="2306781"/>
            <a:ext cx="0" cy="132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EEBE632-5CEA-9687-069F-D88A6AE3D46B}"/>
              </a:ext>
            </a:extLst>
          </p:cNvPr>
          <p:cNvCxnSpPr>
            <a:cxnSpLocks/>
            <a:stCxn id="4" idx="0"/>
          </p:cNvCxnSpPr>
          <p:nvPr/>
        </p:nvCxnSpPr>
        <p:spPr>
          <a:xfrm flipV="1">
            <a:off x="2163015" y="3470989"/>
            <a:ext cx="0" cy="327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86827211-087E-CE4E-7B3C-E458E73FD3D2}"/>
              </a:ext>
            </a:extLst>
          </p:cNvPr>
          <p:cNvCxnSpPr>
            <a:cxnSpLocks/>
          </p:cNvCxnSpPr>
          <p:nvPr/>
        </p:nvCxnSpPr>
        <p:spPr>
          <a:xfrm flipV="1">
            <a:off x="6394224" y="3287141"/>
            <a:ext cx="0" cy="183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02C7D91A-50D8-14AE-6AA7-03BC653B5705}"/>
              </a:ext>
            </a:extLst>
          </p:cNvPr>
          <p:cNvCxnSpPr>
            <a:cxnSpLocks/>
            <a:stCxn id="7" idx="0"/>
          </p:cNvCxnSpPr>
          <p:nvPr/>
        </p:nvCxnSpPr>
        <p:spPr>
          <a:xfrm flipV="1">
            <a:off x="7442421" y="1311965"/>
            <a:ext cx="0" cy="609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0307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4"/>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70000" lnSpcReduction="20000"/>
          </a:bodyPr>
          <a:lstStyle/>
          <a:p>
            <a:pPr marL="0" marR="0" lvl="0" indent="0" algn="ctr" rtl="0">
              <a:lnSpc>
                <a:spcPct val="90000"/>
              </a:lnSpc>
              <a:spcBef>
                <a:spcPts val="0"/>
              </a:spcBef>
              <a:spcAft>
                <a:spcPts val="0"/>
              </a:spcAft>
              <a:buClr>
                <a:schemeClr val="lt1"/>
              </a:buClr>
              <a:buSzPct val="196969"/>
              <a:buFont typeface="Oswald"/>
              <a:buNone/>
            </a:pPr>
            <a:r>
              <a:rPr lang="en" sz="3300">
                <a:solidFill>
                  <a:schemeClr val="lt1"/>
                </a:solidFill>
                <a:latin typeface="Oswald"/>
                <a:ea typeface="Oswald"/>
                <a:cs typeface="Oswald"/>
                <a:sym typeface="Oswald"/>
              </a:rPr>
              <a:t>Structural Biology - PB2 and Immune Evasion</a:t>
            </a:r>
            <a:endParaRPr sz="600" b="0" i="0" u="none" strike="noStrike" cap="none">
              <a:solidFill>
                <a:srgbClr val="000000"/>
              </a:solidFill>
              <a:latin typeface="Arial"/>
              <a:ea typeface="Arial"/>
              <a:cs typeface="Arial"/>
              <a:sym typeface="Arial"/>
            </a:endParaRPr>
          </a:p>
        </p:txBody>
      </p:sp>
      <p:pic>
        <p:nvPicPr>
          <p:cNvPr id="149" name="Google Shape;149;p24" descr="A graph of different types of cells&#10;&#10;Description automatically generated with medium confidence"/>
          <p:cNvPicPr preferRelativeResize="0"/>
          <p:nvPr/>
        </p:nvPicPr>
        <p:blipFill>
          <a:blip r:embed="rId4">
            <a:alphaModFix/>
          </a:blip>
          <a:stretch>
            <a:fillRect/>
          </a:stretch>
        </p:blipFill>
        <p:spPr>
          <a:xfrm>
            <a:off x="0" y="581825"/>
            <a:ext cx="5704379" cy="4561675"/>
          </a:xfrm>
          <a:prstGeom prst="rect">
            <a:avLst/>
          </a:prstGeom>
          <a:noFill/>
          <a:ln>
            <a:noFill/>
          </a:ln>
        </p:spPr>
      </p:pic>
      <p:pic>
        <p:nvPicPr>
          <p:cNvPr id="150" name="Google Shape;150;p24"/>
          <p:cNvPicPr preferRelativeResize="0"/>
          <p:nvPr/>
        </p:nvPicPr>
        <p:blipFill>
          <a:blip r:embed="rId5">
            <a:alphaModFix/>
          </a:blip>
          <a:stretch>
            <a:fillRect/>
          </a:stretch>
        </p:blipFill>
        <p:spPr>
          <a:xfrm>
            <a:off x="5704375" y="581825"/>
            <a:ext cx="3439624" cy="3433316"/>
          </a:xfrm>
          <a:prstGeom prst="rect">
            <a:avLst/>
          </a:prstGeom>
          <a:noFill/>
          <a:ln>
            <a:noFill/>
          </a:ln>
        </p:spPr>
      </p:pic>
      <p:pic>
        <p:nvPicPr>
          <p:cNvPr id="151" name="Google Shape;151;p24"/>
          <p:cNvPicPr preferRelativeResize="0"/>
          <p:nvPr/>
        </p:nvPicPr>
        <p:blipFill>
          <a:blip r:embed="rId6">
            <a:alphaModFix/>
          </a:blip>
          <a:stretch>
            <a:fillRect/>
          </a:stretch>
        </p:blipFill>
        <p:spPr>
          <a:xfrm>
            <a:off x="5704375" y="4015148"/>
            <a:ext cx="3439625" cy="7723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4"/>
          <p:cNvSpPr txBox="1"/>
          <p:nvPr/>
        </p:nvSpPr>
        <p:spPr>
          <a:xfrm>
            <a:off x="884575" y="112325"/>
            <a:ext cx="7310100" cy="469500"/>
          </a:xfrm>
          <a:prstGeom prst="rect">
            <a:avLst/>
          </a:prstGeom>
          <a:noFill/>
          <a:ln>
            <a:noFill/>
          </a:ln>
        </p:spPr>
        <p:txBody>
          <a:bodyPr spcFirstLastPara="1" wrap="square" lIns="68575" tIns="34275" rIns="68575" bIns="34275" anchor="ctr" anchorCtr="0">
            <a:normAutofit fontScale="62500" lnSpcReduction="20000"/>
          </a:bodyPr>
          <a:lstStyle/>
          <a:p>
            <a:pPr marL="0" marR="0" lvl="0" indent="0" algn="ctr" defTabSz="914400" rtl="0" eaLnBrk="1" fontAlgn="auto" latinLnBrk="0" hangingPunct="1">
              <a:lnSpc>
                <a:spcPct val="90000"/>
              </a:lnSpc>
              <a:spcBef>
                <a:spcPts val="0"/>
              </a:spcBef>
              <a:spcAft>
                <a:spcPts val="0"/>
              </a:spcAft>
              <a:buClr>
                <a:srgbClr val="FFFFFF"/>
              </a:buClr>
              <a:buSzPct val="196969"/>
              <a:buFont typeface="Oswald"/>
              <a:buNone/>
              <a:tabLst/>
              <a:defRPr/>
            </a:pPr>
            <a:r>
              <a:rPr kumimoji="0" lang="en" sz="3300" b="0" i="0" u="none" strike="noStrike" kern="0" cap="none" spc="0" normalizeH="0" baseline="0" noProof="0" dirty="0">
                <a:ln>
                  <a:noFill/>
                </a:ln>
                <a:solidFill>
                  <a:srgbClr val="FFFFFF"/>
                </a:solidFill>
                <a:effectLst/>
                <a:uLnTx/>
                <a:uFillTx/>
                <a:latin typeface="Oswald"/>
                <a:ea typeface="Oswald"/>
                <a:cs typeface="Oswald"/>
                <a:sym typeface="Oswald"/>
              </a:rPr>
              <a:t>H5N1 PB2 Protein - Highjacking the Host Cell’s Innate Immune Defense</a:t>
            </a:r>
            <a:endParaRPr kumimoji="0" sz="6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49" name="Google Shape;149;p24" descr="A graph of different types of cells&#10;&#10;Description automatically generated with medium confidence"/>
          <p:cNvPicPr preferRelativeResize="0"/>
          <p:nvPr/>
        </p:nvPicPr>
        <p:blipFill>
          <a:blip r:embed="rId4">
            <a:alphaModFix/>
          </a:blip>
          <a:srcRect r="91672"/>
          <a:stretch>
            <a:fillRect/>
          </a:stretch>
        </p:blipFill>
        <p:spPr>
          <a:xfrm>
            <a:off x="0" y="581825"/>
            <a:ext cx="475079" cy="4561675"/>
          </a:xfrm>
          <a:prstGeom prst="rect">
            <a:avLst/>
          </a:prstGeom>
          <a:noFill/>
          <a:ln>
            <a:noFill/>
          </a:ln>
        </p:spPr>
      </p:pic>
      <p:pic>
        <p:nvPicPr>
          <p:cNvPr id="2" name="Google Shape;149;p24" descr="A graph of different types of cells&#10;&#10;Description automatically generated with medium confidence">
            <a:extLst>
              <a:ext uri="{FF2B5EF4-FFF2-40B4-BE49-F238E27FC236}">
                <a16:creationId xmlns:a16="http://schemas.microsoft.com/office/drawing/2014/main" id="{39D46227-35DB-A1E8-4FD2-28765D39856C}"/>
              </a:ext>
            </a:extLst>
          </p:cNvPr>
          <p:cNvPicPr preferRelativeResize="0"/>
          <p:nvPr/>
        </p:nvPicPr>
        <p:blipFill>
          <a:blip r:embed="rId4">
            <a:alphaModFix/>
          </a:blip>
          <a:srcRect l="80955"/>
          <a:stretch>
            <a:fillRect/>
          </a:stretch>
        </p:blipFill>
        <p:spPr>
          <a:xfrm>
            <a:off x="475079" y="581824"/>
            <a:ext cx="1086399" cy="4561675"/>
          </a:xfrm>
          <a:prstGeom prst="rect">
            <a:avLst/>
          </a:prstGeom>
          <a:noFill/>
          <a:ln>
            <a:noFill/>
          </a:ln>
        </p:spPr>
      </p:pic>
      <p:pic>
        <p:nvPicPr>
          <p:cNvPr id="4" name="Picture 3" descr="A group of colorful molecules&#10;&#10;AI-generated content may be incorrect.">
            <a:extLst>
              <a:ext uri="{FF2B5EF4-FFF2-40B4-BE49-F238E27FC236}">
                <a16:creationId xmlns:a16="http://schemas.microsoft.com/office/drawing/2014/main" id="{E006BF2B-9CA7-AE94-1B32-46858D843DE7}"/>
              </a:ext>
            </a:extLst>
          </p:cNvPr>
          <p:cNvPicPr>
            <a:picLocks noChangeAspect="1"/>
          </p:cNvPicPr>
          <p:nvPr/>
        </p:nvPicPr>
        <p:blipFill>
          <a:blip r:embed="rId5"/>
          <a:stretch>
            <a:fillRect/>
          </a:stretch>
        </p:blipFill>
        <p:spPr>
          <a:xfrm>
            <a:off x="2341185" y="805206"/>
            <a:ext cx="5278972" cy="3792338"/>
          </a:xfrm>
          <a:prstGeom prst="rect">
            <a:avLst/>
          </a:prstGeom>
        </p:spPr>
      </p:pic>
      <p:sp>
        <p:nvSpPr>
          <p:cNvPr id="5" name="Rectangle 4">
            <a:extLst>
              <a:ext uri="{FF2B5EF4-FFF2-40B4-BE49-F238E27FC236}">
                <a16:creationId xmlns:a16="http://schemas.microsoft.com/office/drawing/2014/main" id="{6512BBBD-8E38-865A-ED65-1627ED96F38E}"/>
              </a:ext>
            </a:extLst>
          </p:cNvPr>
          <p:cNvSpPr/>
          <p:nvPr/>
        </p:nvSpPr>
        <p:spPr>
          <a:xfrm>
            <a:off x="6901422" y="914400"/>
            <a:ext cx="2242578" cy="6178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MAVS (in grey)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docked against PB2</a:t>
            </a:r>
          </a:p>
        </p:txBody>
      </p:sp>
      <p:sp>
        <p:nvSpPr>
          <p:cNvPr id="6" name="Rectangle: Rounded Corners 5">
            <a:extLst>
              <a:ext uri="{FF2B5EF4-FFF2-40B4-BE49-F238E27FC236}">
                <a16:creationId xmlns:a16="http://schemas.microsoft.com/office/drawing/2014/main" id="{77A28C15-0F4A-63AF-DDE3-F26541173B57}"/>
              </a:ext>
            </a:extLst>
          </p:cNvPr>
          <p:cNvSpPr/>
          <p:nvPr/>
        </p:nvSpPr>
        <p:spPr>
          <a:xfrm>
            <a:off x="2156579" y="2231875"/>
            <a:ext cx="1762391" cy="469500"/>
          </a:xfrm>
          <a:prstGeom prst="roundRect">
            <a:avLst>
              <a:gd name="adj" fmla="val 50000"/>
            </a:avLst>
          </a:prstGeom>
          <a:solidFill>
            <a:srgbClr val="7873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mn-cs"/>
                <a:sym typeface="Arial"/>
              </a:rPr>
              <a:t>Astrakhan 2020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mn-cs"/>
                <a:sym typeface="Arial"/>
              </a:rPr>
              <a:t>Vaccine Candidate</a:t>
            </a:r>
          </a:p>
        </p:txBody>
      </p:sp>
      <p:sp>
        <p:nvSpPr>
          <p:cNvPr id="7" name="Rectangle: Rounded Corners 6">
            <a:extLst>
              <a:ext uri="{FF2B5EF4-FFF2-40B4-BE49-F238E27FC236}">
                <a16:creationId xmlns:a16="http://schemas.microsoft.com/office/drawing/2014/main" id="{D48E06FB-1AA2-0D47-32D2-E46664B26E42}"/>
              </a:ext>
            </a:extLst>
          </p:cNvPr>
          <p:cNvSpPr/>
          <p:nvPr/>
        </p:nvSpPr>
        <p:spPr>
          <a:xfrm>
            <a:off x="4981514" y="2231875"/>
            <a:ext cx="1762391" cy="469500"/>
          </a:xfrm>
          <a:prstGeom prst="roundRect">
            <a:avLst>
              <a:gd name="adj" fmla="val 50000"/>
            </a:avLst>
          </a:prstGeom>
          <a:solidFill>
            <a:srgbClr val="30BC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mn-cs"/>
                <a:sym typeface="Arial"/>
              </a:rPr>
              <a:t>Texas 2024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mn-cs"/>
                <a:sym typeface="Arial"/>
              </a:rPr>
              <a:t>Cow-to-Human Case</a:t>
            </a:r>
          </a:p>
        </p:txBody>
      </p:sp>
      <p:sp>
        <p:nvSpPr>
          <p:cNvPr id="10" name="Rectangle: Rounded Corners 9">
            <a:extLst>
              <a:ext uri="{FF2B5EF4-FFF2-40B4-BE49-F238E27FC236}">
                <a16:creationId xmlns:a16="http://schemas.microsoft.com/office/drawing/2014/main" id="{53BEE931-9898-0510-E871-70AC219B8878}"/>
              </a:ext>
            </a:extLst>
          </p:cNvPr>
          <p:cNvSpPr/>
          <p:nvPr/>
        </p:nvSpPr>
        <p:spPr>
          <a:xfrm>
            <a:off x="2156579" y="4338294"/>
            <a:ext cx="1762391" cy="469500"/>
          </a:xfrm>
          <a:prstGeom prst="roundRect">
            <a:avLst>
              <a:gd name="adj" fmla="val 50000"/>
            </a:avLst>
          </a:prstGeom>
          <a:solidFill>
            <a:srgbClr val="E034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mn-cs"/>
                <a:sym typeface="Arial"/>
              </a:rPr>
              <a:t>California 2024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mn-cs"/>
                <a:sym typeface="Arial"/>
              </a:rPr>
              <a:t>Human Case</a:t>
            </a:r>
          </a:p>
        </p:txBody>
      </p:sp>
      <p:sp>
        <p:nvSpPr>
          <p:cNvPr id="11" name="Rectangle: Rounded Corners 10">
            <a:extLst>
              <a:ext uri="{FF2B5EF4-FFF2-40B4-BE49-F238E27FC236}">
                <a16:creationId xmlns:a16="http://schemas.microsoft.com/office/drawing/2014/main" id="{BBD942F0-C9F2-DF49-9EB2-22ECD16625A2}"/>
              </a:ext>
            </a:extLst>
          </p:cNvPr>
          <p:cNvSpPr/>
          <p:nvPr/>
        </p:nvSpPr>
        <p:spPr>
          <a:xfrm>
            <a:off x="4719275" y="4338294"/>
            <a:ext cx="1762391" cy="469500"/>
          </a:xfrm>
          <a:prstGeom prst="roundRect">
            <a:avLst>
              <a:gd name="adj" fmla="val 50000"/>
            </a:avLst>
          </a:prstGeom>
          <a:solidFill>
            <a:srgbClr val="F067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mn-cs"/>
                <a:sym typeface="Arial"/>
              </a:rPr>
              <a:t>Louisiana 2024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Arial"/>
                <a:ea typeface="+mn-ea"/>
                <a:cs typeface="+mn-cs"/>
                <a:sym typeface="Arial"/>
              </a:rPr>
              <a:t>Bird-to-Human Fatality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5"/>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Key Findings and Broader Impact</a:t>
            </a:r>
            <a:endParaRPr sz="600" b="0" i="0" u="none" strike="noStrike" cap="none">
              <a:solidFill>
                <a:srgbClr val="000000"/>
              </a:solidFill>
              <a:latin typeface="Arial"/>
              <a:ea typeface="Arial"/>
              <a:cs typeface="Arial"/>
              <a:sym typeface="Arial"/>
            </a:endParaRPr>
          </a:p>
        </p:txBody>
      </p:sp>
      <p:sp>
        <p:nvSpPr>
          <p:cNvPr id="157" name="Google Shape;157;p25"/>
          <p:cNvSpPr txBox="1"/>
          <p:nvPr/>
        </p:nvSpPr>
        <p:spPr>
          <a:xfrm>
            <a:off x="438750" y="1561500"/>
            <a:ext cx="8266500" cy="2020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sz="1800">
                <a:solidFill>
                  <a:schemeClr val="dk1"/>
                </a:solidFill>
              </a:rPr>
              <a:t>HA mutations contribute to the virus’ shift from avian adaptation to promiscuity across various mammalian and avian hosts.</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PB2 mutations enhance the virus' ability to bind hosts’ innate immune proteins and thus increase replication.</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H5N1's rapid spread and adaptation across hundreds of species.</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26"/>
          <p:cNvSpPr txBox="1"/>
          <p:nvPr/>
        </p:nvSpPr>
        <p:spPr>
          <a:xfrm>
            <a:off x="1024975" y="112325"/>
            <a:ext cx="3347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Conclusion</a:t>
            </a:r>
            <a:endParaRPr sz="600" b="0" i="0" u="none" strike="noStrike" cap="none">
              <a:solidFill>
                <a:srgbClr val="000000"/>
              </a:solidFill>
              <a:latin typeface="Arial"/>
              <a:ea typeface="Arial"/>
              <a:cs typeface="Arial"/>
              <a:sym typeface="Arial"/>
            </a:endParaRPr>
          </a:p>
        </p:txBody>
      </p:sp>
      <p:sp>
        <p:nvSpPr>
          <p:cNvPr id="163" name="Google Shape;163;p26"/>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1800"/>
              </a:spcAft>
              <a:buClr>
                <a:schemeClr val="dk1"/>
              </a:buClr>
              <a:buSzPts val="2000"/>
              <a:buAutoNum type="arabicPeriod"/>
            </a:pPr>
            <a:r>
              <a:rPr lang="en" sz="2000" dirty="0">
                <a:solidFill>
                  <a:schemeClr val="dk1"/>
                </a:solidFill>
              </a:rPr>
              <a:t>A phylogenetic framework for H5N1 clade 2.3.4.4b, identifying distinct subclades with significant host shift events.</a:t>
            </a:r>
          </a:p>
          <a:p>
            <a:pPr marL="457200" lvl="0" indent="-355600" algn="l" rtl="0">
              <a:spcBef>
                <a:spcPts val="0"/>
              </a:spcBef>
              <a:spcAft>
                <a:spcPts val="1800"/>
              </a:spcAft>
              <a:buClr>
                <a:schemeClr val="dk1"/>
              </a:buClr>
              <a:buSzPts val="2000"/>
              <a:buAutoNum type="arabicPeriod"/>
            </a:pPr>
            <a:r>
              <a:rPr lang="en" sz="2000" dirty="0">
                <a:solidFill>
                  <a:schemeClr val="dk1"/>
                </a:solidFill>
              </a:rPr>
              <a:t>Specific mutations in HA and PB2 under positive selection that correlate with enhanced host range and adaptation.</a:t>
            </a:r>
          </a:p>
          <a:p>
            <a:pPr marL="457200" lvl="0" indent="-355600" algn="l" rtl="0">
              <a:spcBef>
                <a:spcPts val="0"/>
              </a:spcBef>
              <a:spcAft>
                <a:spcPts val="1800"/>
              </a:spcAft>
              <a:buClr>
                <a:schemeClr val="dk1"/>
              </a:buClr>
              <a:buSzPts val="2000"/>
              <a:buAutoNum type="arabicPeriod"/>
            </a:pPr>
            <a:r>
              <a:rPr lang="en" sz="2000" dirty="0">
                <a:solidFill>
                  <a:schemeClr val="dk1"/>
                </a:solidFill>
              </a:rPr>
              <a:t>Computational structural analyses elucidate the molecular mechanisms by which HA increases host receptor binding promiscuity and PB2 strengthens binding to host innate immune proteins, thus lowering the innate immune response.</a:t>
            </a:r>
            <a:endParaRPr sz="2000" dirty="0">
              <a:solidFill>
                <a:schemeClr val="dk1"/>
              </a:solidFill>
            </a:endParaRPr>
          </a:p>
          <a:p>
            <a:pPr marL="0" lvl="0" indent="0" algn="l" rtl="0">
              <a:spcBef>
                <a:spcPts val="0"/>
              </a:spcBef>
              <a:spcAft>
                <a:spcPts val="0"/>
              </a:spcAft>
              <a:buNone/>
            </a:pPr>
            <a:endParaRPr sz="1800" dirty="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
        <p:nvSpPr>
          <p:cNvPr id="168" name="Google Shape;168;p27"/>
          <p:cNvSpPr txBox="1"/>
          <p:nvPr/>
        </p:nvSpPr>
        <p:spPr>
          <a:xfrm>
            <a:off x="105381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Acknowledgements</a:t>
            </a:r>
            <a:endParaRPr sz="600" b="0" i="0" u="none" strike="noStrike" cap="none">
              <a:solidFill>
                <a:srgbClr val="000000"/>
              </a:solidFill>
              <a:latin typeface="Arial"/>
              <a:ea typeface="Arial"/>
              <a:cs typeface="Arial"/>
              <a:sym typeface="Arial"/>
            </a:endParaRPr>
          </a:p>
        </p:txBody>
      </p:sp>
      <p:sp>
        <p:nvSpPr>
          <p:cNvPr id="169" name="Google Shape;169;p27"/>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191919"/>
              </a:buClr>
              <a:buSzPts val="1400"/>
              <a:buChar char="●"/>
            </a:pPr>
            <a:r>
              <a:rPr lang="en" dirty="0">
                <a:solidFill>
                  <a:srgbClr val="191919"/>
                </a:solidFill>
                <a:highlight>
                  <a:srgbClr val="FFFFFF"/>
                </a:highlight>
              </a:rPr>
              <a:t>Thank you to the organizers of the 42nd Willi Hennig Society Annual Symposium.</a:t>
            </a:r>
            <a:endParaRPr dirty="0">
              <a:solidFill>
                <a:srgbClr val="191919"/>
              </a:solidFill>
              <a:highlight>
                <a:srgbClr val="FFFFFF"/>
              </a:highlight>
            </a:endParaRPr>
          </a:p>
          <a:p>
            <a:pPr marL="457200" lvl="0" indent="0" algn="l" rtl="0">
              <a:lnSpc>
                <a:spcPct val="115000"/>
              </a:lnSpc>
              <a:spcBef>
                <a:spcPts val="1100"/>
              </a:spcBef>
              <a:spcAft>
                <a:spcPts val="0"/>
              </a:spcAft>
              <a:buNone/>
            </a:pPr>
            <a:endParaRPr dirty="0">
              <a:solidFill>
                <a:srgbClr val="191919"/>
              </a:solidFill>
              <a:highlight>
                <a:srgbClr val="FFFFFF"/>
              </a:highlight>
            </a:endParaRPr>
          </a:p>
          <a:p>
            <a:pPr marL="457200" lvl="0" indent="-317500" algn="l" rtl="0">
              <a:lnSpc>
                <a:spcPct val="115000"/>
              </a:lnSpc>
              <a:spcBef>
                <a:spcPts val="1100"/>
              </a:spcBef>
              <a:spcAft>
                <a:spcPts val="0"/>
              </a:spcAft>
              <a:buClr>
                <a:srgbClr val="191919"/>
              </a:buClr>
              <a:buSzPts val="1400"/>
              <a:buChar char="●"/>
            </a:pPr>
            <a:r>
              <a:rPr lang="en" dirty="0">
                <a:solidFill>
                  <a:srgbClr val="191919"/>
                </a:solidFill>
                <a:highlight>
                  <a:srgbClr val="FFFFFF"/>
                </a:highlight>
              </a:rPr>
              <a:t>We gratefully acknowledge all GISAID data contributors (i.e., the authors and their originating laboratories) responsible for obtaining the specimens, and their submitting laboratories for generating the genetic sequence and metadata and sharing via the GISAID Initiative, on which this research is based.</a:t>
            </a:r>
            <a:endParaRPr dirty="0">
              <a:solidFill>
                <a:srgbClr val="191919"/>
              </a:solidFill>
              <a:highlight>
                <a:srgbClr val="FFFFFF"/>
              </a:highlight>
            </a:endParaRPr>
          </a:p>
          <a:p>
            <a:pPr marL="457200" lvl="0" indent="0" algn="l" rtl="0">
              <a:lnSpc>
                <a:spcPct val="115000"/>
              </a:lnSpc>
              <a:spcBef>
                <a:spcPts val="1100"/>
              </a:spcBef>
              <a:spcAft>
                <a:spcPts val="0"/>
              </a:spcAft>
              <a:buNone/>
            </a:pPr>
            <a:endParaRPr dirty="0">
              <a:solidFill>
                <a:srgbClr val="191919"/>
              </a:solidFill>
              <a:highlight>
                <a:srgbClr val="FFFFFF"/>
              </a:highlight>
            </a:endParaRPr>
          </a:p>
          <a:p>
            <a:pPr marL="457200" lvl="0" indent="-317500" algn="l" rtl="0">
              <a:lnSpc>
                <a:spcPct val="115000"/>
              </a:lnSpc>
              <a:spcBef>
                <a:spcPts val="1100"/>
              </a:spcBef>
              <a:spcAft>
                <a:spcPts val="0"/>
              </a:spcAft>
              <a:buClr>
                <a:srgbClr val="191919"/>
              </a:buClr>
              <a:buSzPts val="1400"/>
              <a:buChar char="●"/>
            </a:pPr>
            <a:r>
              <a:rPr lang="en" dirty="0">
                <a:solidFill>
                  <a:srgbClr val="191919"/>
                </a:solidFill>
                <a:highlight>
                  <a:srgbClr val="FFFFFF"/>
                </a:highlight>
              </a:rPr>
              <a:t>We acknowledge the following entities at the University of North Carolina at Charlotte: Academic Affairs, The Office of Research (Ignite Award), The Center for Computational Intelligence to Predict Health and Environmental Risks (CIPHER), The Department of Bioinformatics and Genomics, The College of Computing and Informatics, and the University Research Computing group. We gratefully acknowledge the support of the Belk Family and the Levine Scholars program.</a:t>
            </a:r>
            <a:endParaRPr sz="2300" dirty="0">
              <a:solidFill>
                <a:schemeClr val="dk1"/>
              </a:solidFill>
            </a:endParaRPr>
          </a:p>
          <a:p>
            <a:pPr marL="0" lvl="0" indent="0" algn="l" rtl="0">
              <a:spcBef>
                <a:spcPts val="1100"/>
              </a:spcBef>
              <a:spcAft>
                <a:spcPts val="0"/>
              </a:spcAft>
              <a:buNone/>
            </a:pPr>
            <a:endParaRPr sz="1500" dirty="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28"/>
          <p:cNvSpPr txBox="1"/>
          <p:nvPr/>
        </p:nvSpPr>
        <p:spPr>
          <a:xfrm>
            <a:off x="105381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References</a:t>
            </a:r>
            <a:endParaRPr sz="600" b="0" i="0" u="none" strike="noStrike" cap="none">
              <a:solidFill>
                <a:srgbClr val="000000"/>
              </a:solidFill>
              <a:latin typeface="Arial"/>
              <a:ea typeface="Arial"/>
              <a:cs typeface="Arial"/>
              <a:sym typeface="Arial"/>
            </a:endParaRPr>
          </a:p>
        </p:txBody>
      </p:sp>
      <p:sp>
        <p:nvSpPr>
          <p:cNvPr id="175" name="Google Shape;175;p28"/>
          <p:cNvSpPr txBox="1"/>
          <p:nvPr/>
        </p:nvSpPr>
        <p:spPr>
          <a:xfrm>
            <a:off x="697650" y="862800"/>
            <a:ext cx="7748700" cy="34179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rgbClr val="191919"/>
              </a:buClr>
              <a:buSzPts val="1100"/>
              <a:buChar char="●"/>
            </a:pPr>
            <a:r>
              <a:rPr lang="en" sz="1100" dirty="0">
                <a:solidFill>
                  <a:schemeClr val="dk1"/>
                </a:solidFill>
              </a:rPr>
              <a:t>Janies, D., Ocaña, K., Guirales-Medrano, S., Obeid, K., Alexander, R., &amp; Ford, C. T. (2025). </a:t>
            </a:r>
            <a:r>
              <a:rPr lang="en" sz="1100" i="1" dirty="0">
                <a:solidFill>
                  <a:schemeClr val="dk1"/>
                </a:solidFill>
              </a:rPr>
              <a:t>Analyses of phylogenetics, natural selection, and protein structure of clade 2.3.4.4b H5N1 Influenza A reveal that recent viral lineages have evolved promiscuity in host range and improved replication in mammals in North America</a:t>
            </a:r>
            <a:r>
              <a:rPr lang="en" sz="1100" dirty="0">
                <a:solidFill>
                  <a:schemeClr val="dk1"/>
                </a:solidFill>
              </a:rPr>
              <a:t> (p. 2025.03.15.641219). bioRxiv.</a:t>
            </a:r>
            <a:r>
              <a:rPr lang="en" sz="1100" dirty="0">
                <a:solidFill>
                  <a:schemeClr val="dk1"/>
                </a:solidFill>
                <a:uFill>
                  <a:noFill/>
                </a:uFill>
                <a:hlinkClick r:id="rId4">
                  <a:extLst>
                    <a:ext uri="{A12FA001-AC4F-418D-AE19-62706E023703}">
                      <ahyp:hlinkClr xmlns:ahyp="http://schemas.microsoft.com/office/drawing/2018/hyperlinkcolor" val="tx"/>
                    </a:ext>
                  </a:extLst>
                </a:hlinkClick>
              </a:rPr>
              <a:t> </a:t>
            </a:r>
            <a:r>
              <a:rPr lang="en" sz="1100" u="sng" dirty="0">
                <a:solidFill>
                  <a:schemeClr val="hlink"/>
                </a:solidFill>
                <a:hlinkClick r:id="rId4"/>
              </a:rPr>
              <a:t>https://doi.org/10.1101/2025.03.15.641219</a:t>
            </a:r>
            <a:endParaRPr sz="1100" dirty="0">
              <a:solidFill>
                <a:schemeClr val="dk1"/>
              </a:solidFill>
            </a:endParaRPr>
          </a:p>
          <a:p>
            <a:pPr marL="457200" lvl="0" indent="0" algn="l" rtl="0">
              <a:lnSpc>
                <a:spcPct val="100000"/>
              </a:lnSpc>
              <a:spcBef>
                <a:spcPts val="0"/>
              </a:spcBef>
              <a:spcAft>
                <a:spcPts val="0"/>
              </a:spcAft>
              <a:buNone/>
            </a:pPr>
            <a:endParaRPr sz="1100" dirty="0">
              <a:solidFill>
                <a:schemeClr val="dk1"/>
              </a:solidFill>
            </a:endParaRPr>
          </a:p>
          <a:p>
            <a:pPr marL="457200" indent="-298450">
              <a:buClr>
                <a:schemeClr val="dk1"/>
              </a:buClr>
              <a:buSzPts val="1100"/>
              <a:buFont typeface="Arial"/>
              <a:buChar char="●"/>
            </a:pPr>
            <a:r>
              <a:rPr lang="en-US" sz="1100" dirty="0"/>
              <a:t>Graef, K. M., </a:t>
            </a:r>
            <a:r>
              <a:rPr lang="en-US" sz="1100" dirty="0" err="1"/>
              <a:t>Vreede</a:t>
            </a:r>
            <a:r>
              <a:rPr lang="en-US" sz="1100" dirty="0"/>
              <a:t>, F. T., Lau, Y.-F., McCall, A. W., Carr, S. M., Subbarao, K., &amp; Fodor, E. (2010). The PB2 Subunit of the Influenza Virus RNA Polymerase Affects Virulence by Interacting with the Mitochondrial Antiviral Signaling Protein and Inhibiting Expression of Beta Interferon. </a:t>
            </a:r>
            <a:r>
              <a:rPr lang="en-US" sz="1100" i="1" dirty="0"/>
              <a:t>Journal of Virology</a:t>
            </a:r>
            <a:r>
              <a:rPr lang="en-US" sz="1100" dirty="0"/>
              <a:t>, </a:t>
            </a:r>
            <a:r>
              <a:rPr lang="en-US" sz="1100" i="1" dirty="0"/>
              <a:t>84</a:t>
            </a:r>
            <a:r>
              <a:rPr lang="en-US" sz="1100" dirty="0"/>
              <a:t>(17), 8433–8445. </a:t>
            </a:r>
            <a:r>
              <a:rPr lang="en-US" sz="1100" dirty="0">
                <a:hlinkClick r:id="rId5"/>
              </a:rPr>
              <a:t>https://doi.org/10.1128/jvi.00879-10</a:t>
            </a:r>
            <a:endParaRPr lang="en-US" sz="1100" dirty="0"/>
          </a:p>
          <a:p>
            <a:pPr marL="457200" lvl="0" indent="-298450" algn="l" rtl="0">
              <a:lnSpc>
                <a:spcPct val="100000"/>
              </a:lnSpc>
              <a:spcBef>
                <a:spcPts val="0"/>
              </a:spcBef>
              <a:spcAft>
                <a:spcPts val="0"/>
              </a:spcAft>
              <a:buClr>
                <a:schemeClr val="dk1"/>
              </a:buClr>
              <a:buSzPts val="1100"/>
              <a:buChar char="●"/>
            </a:pPr>
            <a:endParaRPr lang="en" sz="1100"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 sz="1100" dirty="0">
                <a:solidFill>
                  <a:schemeClr val="dk1"/>
                </a:solidFill>
              </a:rPr>
              <a:t>Lupiani, B., &amp; Reddy, S. M. (2009). The history of avian influenza. </a:t>
            </a:r>
            <a:r>
              <a:rPr lang="en" sz="1100" i="1" dirty="0">
                <a:solidFill>
                  <a:schemeClr val="dk1"/>
                </a:solidFill>
              </a:rPr>
              <a:t>Comparative Immunology, Microbiology and Infectious Diseases</a:t>
            </a:r>
            <a:r>
              <a:rPr lang="en" sz="1100" dirty="0">
                <a:solidFill>
                  <a:schemeClr val="dk1"/>
                </a:solidFill>
              </a:rPr>
              <a:t>, </a:t>
            </a:r>
            <a:r>
              <a:rPr lang="en" sz="1100" i="1" dirty="0">
                <a:solidFill>
                  <a:schemeClr val="dk1"/>
                </a:solidFill>
              </a:rPr>
              <a:t>32</a:t>
            </a:r>
            <a:r>
              <a:rPr lang="en" sz="1100" dirty="0">
                <a:solidFill>
                  <a:schemeClr val="dk1"/>
                </a:solidFill>
              </a:rPr>
              <a:t>(4), 311–323.</a:t>
            </a:r>
            <a:r>
              <a:rPr lang="en" sz="1100" dirty="0">
                <a:solidFill>
                  <a:schemeClr val="dk1"/>
                </a:solidFill>
                <a:uFill>
                  <a:noFill/>
                </a:uFill>
                <a:hlinkClick r:id="rId6">
                  <a:extLst>
                    <a:ext uri="{A12FA001-AC4F-418D-AE19-62706E023703}">
                      <ahyp:hlinkClr xmlns:ahyp="http://schemas.microsoft.com/office/drawing/2018/hyperlinkcolor" val="tx"/>
                    </a:ext>
                  </a:extLst>
                </a:hlinkClick>
              </a:rPr>
              <a:t> </a:t>
            </a:r>
            <a:r>
              <a:rPr lang="en" sz="1100" u="sng" dirty="0">
                <a:solidFill>
                  <a:schemeClr val="hlink"/>
                </a:solidFill>
                <a:hlinkClick r:id="rId6"/>
              </a:rPr>
              <a:t>https://doi.org/10.1016/j.cimid.2008.01.004</a:t>
            </a:r>
            <a:endParaRPr sz="1100" u="sng" dirty="0">
              <a:solidFill>
                <a:schemeClr val="hlink"/>
              </a:solidFill>
            </a:endParaRPr>
          </a:p>
          <a:p>
            <a:pPr marL="457200" lvl="0" indent="0" algn="l" rtl="0">
              <a:lnSpc>
                <a:spcPct val="100000"/>
              </a:lnSpc>
              <a:spcBef>
                <a:spcPts val="0"/>
              </a:spcBef>
              <a:spcAft>
                <a:spcPts val="0"/>
              </a:spcAft>
              <a:buNone/>
            </a:pPr>
            <a:endParaRPr sz="1100" u="sng" dirty="0">
              <a:solidFill>
                <a:schemeClr val="hlink"/>
              </a:solidFill>
            </a:endParaRPr>
          </a:p>
          <a:p>
            <a:pPr marL="457200" lvl="0" indent="-298450" algn="l" rtl="0">
              <a:lnSpc>
                <a:spcPct val="100000"/>
              </a:lnSpc>
              <a:spcBef>
                <a:spcPts val="0"/>
              </a:spcBef>
              <a:spcAft>
                <a:spcPts val="0"/>
              </a:spcAft>
              <a:buClr>
                <a:schemeClr val="dk1"/>
              </a:buClr>
              <a:buSzPts val="1100"/>
              <a:buChar char="●"/>
            </a:pPr>
            <a:r>
              <a:rPr lang="en" sz="1100" dirty="0">
                <a:solidFill>
                  <a:schemeClr val="dk1"/>
                </a:solidFill>
              </a:rPr>
              <a:t>Uyeki, T. M., Milton, S., Hamid, C. A., Webb, C. R., Presley, S. M., Shetty, V., Rollo, S. N., Martinez, D. L., Rai, S., Gonzales, E. R., Kniss, K. L., Jang, Y., Frederick, J. C., Cruz, J. A. D. L., Liddell, J., Di, H., Kirby, M. K., Barnes, J. R., &amp; Davis, C. T. (2024). Highly Pathogenic Avian Influenza A(H5N1) Virus Infection in a Dairy Farm Worker. </a:t>
            </a:r>
            <a:r>
              <a:rPr lang="en" sz="1100" i="1" dirty="0">
                <a:solidFill>
                  <a:schemeClr val="dk1"/>
                </a:solidFill>
              </a:rPr>
              <a:t>New England Journal of Medicine</a:t>
            </a:r>
            <a:r>
              <a:rPr lang="en" sz="1100" dirty="0">
                <a:solidFill>
                  <a:schemeClr val="dk1"/>
                </a:solidFill>
              </a:rPr>
              <a:t>, </a:t>
            </a:r>
            <a:r>
              <a:rPr lang="en" sz="1100" i="1" dirty="0">
                <a:solidFill>
                  <a:schemeClr val="dk1"/>
                </a:solidFill>
              </a:rPr>
              <a:t>390</a:t>
            </a:r>
            <a:r>
              <a:rPr lang="en" sz="1100" dirty="0">
                <a:solidFill>
                  <a:schemeClr val="dk1"/>
                </a:solidFill>
              </a:rPr>
              <a:t>(21), 2028–2029.</a:t>
            </a:r>
            <a:r>
              <a:rPr lang="en" sz="1100" dirty="0">
                <a:solidFill>
                  <a:schemeClr val="dk1"/>
                </a:solidFill>
                <a:uFill>
                  <a:noFill/>
                </a:uFill>
                <a:hlinkClick r:id="rId7">
                  <a:extLst>
                    <a:ext uri="{A12FA001-AC4F-418D-AE19-62706E023703}">
                      <ahyp:hlinkClr xmlns:ahyp="http://schemas.microsoft.com/office/drawing/2018/hyperlinkcolor" val="tx"/>
                    </a:ext>
                  </a:extLst>
                </a:hlinkClick>
              </a:rPr>
              <a:t> </a:t>
            </a:r>
            <a:r>
              <a:rPr lang="en" sz="1100" u="sng" dirty="0">
                <a:solidFill>
                  <a:schemeClr val="hlink"/>
                </a:solidFill>
                <a:hlinkClick r:id="rId7"/>
              </a:rPr>
              <a:t>https://doi.org/10.1056/NEJMc2405371</a:t>
            </a:r>
            <a:endParaRPr sz="1100" u="sng" dirty="0">
              <a:solidFill>
                <a:schemeClr val="hlink"/>
              </a:solidFill>
            </a:endParaRPr>
          </a:p>
          <a:p>
            <a:pPr marL="457200" lvl="0" indent="0" algn="l" rtl="0">
              <a:lnSpc>
                <a:spcPct val="100000"/>
              </a:lnSpc>
              <a:spcBef>
                <a:spcPts val="0"/>
              </a:spcBef>
              <a:spcAft>
                <a:spcPts val="0"/>
              </a:spcAft>
              <a:buNone/>
            </a:pPr>
            <a:endParaRPr sz="1100" dirty="0">
              <a:solidFill>
                <a:schemeClr val="dk1"/>
              </a:solidFill>
            </a:endParaRPr>
          </a:p>
          <a:p>
            <a:pPr marL="0" lvl="0" indent="0" algn="l" rtl="0">
              <a:spcBef>
                <a:spcPts val="0"/>
              </a:spcBef>
              <a:spcAft>
                <a:spcPts val="0"/>
              </a:spcAft>
              <a:buNone/>
            </a:pPr>
            <a:endParaRPr sz="1500" dirty="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29"/>
          <p:cNvSpPr txBox="1"/>
          <p:nvPr/>
        </p:nvSpPr>
        <p:spPr>
          <a:xfrm>
            <a:off x="0" y="1454050"/>
            <a:ext cx="5528400" cy="14982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6500"/>
              <a:buFont typeface="Oswald"/>
              <a:buNone/>
            </a:pPr>
            <a:r>
              <a:rPr lang="en" sz="7200"/>
              <a:t>Questions?</a:t>
            </a:r>
            <a:endParaRPr sz="7200" b="0" i="0" u="none" strike="noStrike" cap="none">
              <a:solidFill>
                <a:srgbClr val="000000"/>
              </a:solidFill>
              <a:latin typeface="Arial"/>
              <a:ea typeface="Arial"/>
              <a:cs typeface="Arial"/>
              <a:sym typeface="Arial"/>
            </a:endParaRPr>
          </a:p>
        </p:txBody>
      </p:sp>
      <p:sp>
        <p:nvSpPr>
          <p:cNvPr id="181" name="Google Shape;181;p29"/>
          <p:cNvSpPr txBox="1"/>
          <p:nvPr/>
        </p:nvSpPr>
        <p:spPr>
          <a:xfrm>
            <a:off x="627025" y="2952250"/>
            <a:ext cx="4358100" cy="9729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6500"/>
              <a:buFont typeface="Oswald"/>
              <a:buNone/>
            </a:pPr>
            <a:r>
              <a:rPr lang="en" sz="2400"/>
              <a:t>Email: sguirale@charlotte.edu</a:t>
            </a:r>
            <a:endParaRPr sz="2400" b="0" i="0" u="none" strike="noStrike" cap="none">
              <a:solidFill>
                <a:srgbClr val="000000"/>
              </a:solidFill>
              <a:latin typeface="Arial"/>
              <a:ea typeface="Arial"/>
              <a:cs typeface="Arial"/>
              <a:sym typeface="Arial"/>
            </a:endParaRPr>
          </a:p>
        </p:txBody>
      </p:sp>
      <p:pic>
        <p:nvPicPr>
          <p:cNvPr id="182" name="Google Shape;182;p29"/>
          <p:cNvPicPr preferRelativeResize="0"/>
          <p:nvPr/>
        </p:nvPicPr>
        <p:blipFill>
          <a:blip r:embed="rId4">
            <a:alphaModFix/>
          </a:blip>
          <a:stretch>
            <a:fillRect/>
          </a:stretch>
        </p:blipFill>
        <p:spPr>
          <a:xfrm>
            <a:off x="5833200" y="565825"/>
            <a:ext cx="3310799" cy="46195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5"/>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Introduction &amp; Research Question</a:t>
            </a:r>
            <a:endParaRPr sz="600" b="0" i="0" u="none" strike="noStrike" cap="none">
              <a:solidFill>
                <a:srgbClr val="000000"/>
              </a:solidFill>
              <a:latin typeface="Arial"/>
              <a:ea typeface="Arial"/>
              <a:cs typeface="Arial"/>
              <a:sym typeface="Arial"/>
            </a:endParaRPr>
          </a:p>
        </p:txBody>
      </p:sp>
      <p:sp>
        <p:nvSpPr>
          <p:cNvPr id="69" name="Google Shape;69;p15"/>
          <p:cNvSpPr txBox="1"/>
          <p:nvPr/>
        </p:nvSpPr>
        <p:spPr>
          <a:xfrm>
            <a:off x="111125" y="714375"/>
            <a:ext cx="3008400" cy="3873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2"/>
              </a:buClr>
              <a:buSzPts val="1200"/>
              <a:buAutoNum type="arabicPeriod"/>
            </a:pPr>
            <a:r>
              <a:rPr lang="en" sz="1200" dirty="0">
                <a:solidFill>
                  <a:schemeClr val="dk2"/>
                </a:solidFill>
              </a:rPr>
              <a:t>How have phylogenetic relationships and natural selection shaped the host range promiscuity and enhanced mammalian replication of clade 2.3.4.4b H5N1 Influenza A viral lineage in North America?</a:t>
            </a:r>
            <a:endParaRPr sz="1200" dirty="0">
              <a:solidFill>
                <a:schemeClr val="dk2"/>
              </a:solidFill>
            </a:endParaRPr>
          </a:p>
          <a:p>
            <a:pPr marL="685800" lvl="0" indent="-228600" algn="l" rtl="0">
              <a:spcBef>
                <a:spcPts val="0"/>
              </a:spcBef>
              <a:spcAft>
                <a:spcPts val="0"/>
              </a:spcAft>
              <a:buFont typeface="+mj-lt"/>
              <a:buAutoNum type="arabicPeriod"/>
            </a:pPr>
            <a:endParaRPr sz="1200" dirty="0">
              <a:solidFill>
                <a:schemeClr val="dk2"/>
              </a:solidFill>
            </a:endParaRPr>
          </a:p>
          <a:p>
            <a:pPr marL="457200" lvl="0" indent="-304800" algn="l" rtl="0">
              <a:spcBef>
                <a:spcPts val="0"/>
              </a:spcBef>
              <a:spcAft>
                <a:spcPts val="0"/>
              </a:spcAft>
              <a:buClr>
                <a:schemeClr val="dk2"/>
              </a:buClr>
              <a:buSzPts val="1200"/>
              <a:buAutoNum type="arabicPeriod"/>
            </a:pPr>
            <a:r>
              <a:rPr lang="en" sz="1200" dirty="0">
                <a:solidFill>
                  <a:schemeClr val="dk2"/>
                </a:solidFill>
              </a:rPr>
              <a:t>What specific mutations in the HA and PB2 proteins of H5N1 clade 2.3.4.4b viral lineage correlate with observed host shifts and increased viral replication in mammals?</a:t>
            </a:r>
            <a:endParaRPr sz="1200" dirty="0">
              <a:solidFill>
                <a:schemeClr val="dk2"/>
              </a:solidFill>
            </a:endParaRPr>
          </a:p>
          <a:p>
            <a:pPr marL="685800" lvl="0" indent="-228600" algn="l" rtl="0">
              <a:spcBef>
                <a:spcPts val="0"/>
              </a:spcBef>
              <a:spcAft>
                <a:spcPts val="0"/>
              </a:spcAft>
              <a:buFont typeface="+mj-lt"/>
              <a:buAutoNum type="arabicPeriod"/>
            </a:pPr>
            <a:endParaRPr sz="1200" dirty="0">
              <a:solidFill>
                <a:schemeClr val="dk2"/>
              </a:solidFill>
            </a:endParaRPr>
          </a:p>
          <a:p>
            <a:pPr marL="457200" lvl="0" indent="-304800" algn="l" rtl="0">
              <a:spcBef>
                <a:spcPts val="0"/>
              </a:spcBef>
              <a:spcAft>
                <a:spcPts val="0"/>
              </a:spcAft>
              <a:buClr>
                <a:schemeClr val="dk2"/>
              </a:buClr>
              <a:buSzPts val="1200"/>
              <a:buAutoNum type="arabicPeriod"/>
            </a:pPr>
            <a:r>
              <a:rPr lang="en" sz="1200" dirty="0">
                <a:solidFill>
                  <a:schemeClr val="dk2"/>
                </a:solidFill>
              </a:rPr>
              <a:t>Do structural analyses of HA's receptor binding and PB2's interaction with host immune proteins provide molecular insights into H5N1's adaptation to new hosts and evasion of innate immunity?</a:t>
            </a:r>
            <a:endParaRPr sz="1200" dirty="0">
              <a:solidFill>
                <a:schemeClr val="dk2"/>
              </a:solidFill>
            </a:endParaRPr>
          </a:p>
        </p:txBody>
      </p:sp>
      <p:sp>
        <p:nvSpPr>
          <p:cNvPr id="70" name="Google Shape;70;p15"/>
          <p:cNvSpPr txBox="1"/>
          <p:nvPr/>
        </p:nvSpPr>
        <p:spPr>
          <a:xfrm>
            <a:off x="0" y="4720525"/>
            <a:ext cx="3196500" cy="5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B7B7B7"/>
                </a:solidFill>
              </a:rPr>
              <a:t>Source: https://www.cdc.gov/bird-flu/php/surveillance/chart-epi-curve-ah5n1.html</a:t>
            </a:r>
            <a:endParaRPr sz="1000" dirty="0">
              <a:solidFill>
                <a:srgbClr val="B7B7B7"/>
              </a:solidFill>
            </a:endParaRPr>
          </a:p>
        </p:txBody>
      </p:sp>
      <p:pic>
        <p:nvPicPr>
          <p:cNvPr id="71" name="Google Shape;71;p15" title="2020-2024_cdc_cases.png"/>
          <p:cNvPicPr preferRelativeResize="0"/>
          <p:nvPr/>
        </p:nvPicPr>
        <p:blipFill>
          <a:blip r:embed="rId4">
            <a:alphaModFix/>
          </a:blip>
          <a:stretch>
            <a:fillRect/>
          </a:stretch>
        </p:blipFill>
        <p:spPr>
          <a:xfrm>
            <a:off x="3287803" y="581826"/>
            <a:ext cx="5856197" cy="4561675"/>
          </a:xfrm>
          <a:prstGeom prst="rect">
            <a:avLst/>
          </a:prstGeom>
          <a:noFill/>
          <a:ln>
            <a:noFill/>
          </a:ln>
        </p:spPr>
      </p:pic>
      <p:pic>
        <p:nvPicPr>
          <p:cNvPr id="3" name="Picture 2">
            <a:extLst>
              <a:ext uri="{FF2B5EF4-FFF2-40B4-BE49-F238E27FC236}">
                <a16:creationId xmlns:a16="http://schemas.microsoft.com/office/drawing/2014/main" id="{2539CD1C-C2FF-725C-31ED-D86FBED919E2}"/>
              </a:ext>
            </a:extLst>
          </p:cNvPr>
          <p:cNvPicPr>
            <a:picLocks noChangeAspect="1"/>
          </p:cNvPicPr>
          <p:nvPr/>
        </p:nvPicPr>
        <p:blipFill>
          <a:blip r:embed="rId5"/>
          <a:stretch>
            <a:fillRect/>
          </a:stretch>
        </p:blipFill>
        <p:spPr>
          <a:xfrm>
            <a:off x="3924729" y="581825"/>
            <a:ext cx="2412461" cy="22080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
        <p:cNvGrpSpPr/>
        <p:nvPr/>
      </p:nvGrpSpPr>
      <p:grpSpPr>
        <a:xfrm>
          <a:off x="0" y="0"/>
          <a:ext cx="0" cy="0"/>
          <a:chOff x="0" y="0"/>
          <a:chExt cx="0" cy="0"/>
        </a:xfrm>
      </p:grpSpPr>
      <p:sp>
        <p:nvSpPr>
          <p:cNvPr id="76" name="Google Shape;76;p16"/>
          <p:cNvSpPr txBox="1"/>
          <p:nvPr/>
        </p:nvSpPr>
        <p:spPr>
          <a:xfrm>
            <a:off x="1116450" y="104100"/>
            <a:ext cx="50706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Avian vs. Human Influenza</a:t>
            </a:r>
            <a:endParaRPr sz="600" b="0" i="0" u="none" strike="noStrike" cap="none">
              <a:solidFill>
                <a:srgbClr val="000000"/>
              </a:solidFill>
              <a:latin typeface="Arial"/>
              <a:ea typeface="Arial"/>
              <a:cs typeface="Arial"/>
              <a:sym typeface="Arial"/>
            </a:endParaRPr>
          </a:p>
        </p:txBody>
      </p:sp>
      <p:pic>
        <p:nvPicPr>
          <p:cNvPr id="77" name="Google Shape;77;p16"/>
          <p:cNvPicPr preferRelativeResize="0"/>
          <p:nvPr/>
        </p:nvPicPr>
        <p:blipFill rotWithShape="1">
          <a:blip r:embed="rId4">
            <a:alphaModFix/>
          </a:blip>
          <a:srcRect b="56333"/>
          <a:stretch/>
        </p:blipFill>
        <p:spPr>
          <a:xfrm>
            <a:off x="4655025" y="573452"/>
            <a:ext cx="4488975" cy="2923802"/>
          </a:xfrm>
          <a:prstGeom prst="rect">
            <a:avLst/>
          </a:prstGeom>
          <a:noFill/>
          <a:ln>
            <a:noFill/>
          </a:ln>
        </p:spPr>
      </p:pic>
      <p:sp>
        <p:nvSpPr>
          <p:cNvPr id="78" name="Google Shape;78;p16"/>
          <p:cNvSpPr txBox="1"/>
          <p:nvPr/>
        </p:nvSpPr>
        <p:spPr>
          <a:xfrm>
            <a:off x="92231" y="624506"/>
            <a:ext cx="4326000" cy="4484400"/>
          </a:xfrm>
          <a:prstGeom prst="rect">
            <a:avLst/>
          </a:prstGeom>
          <a:noFill/>
          <a:ln>
            <a:noFill/>
          </a:ln>
        </p:spPr>
        <p:txBody>
          <a:bodyPr spcFirstLastPara="1" wrap="square" lIns="68575" tIns="68575" rIns="68575" bIns="68575" anchor="t" anchorCtr="0">
            <a:spAutoFit/>
          </a:bodyPr>
          <a:lstStyle/>
          <a:p>
            <a:pPr marL="0" lvl="0" indent="0" algn="l" rtl="0">
              <a:lnSpc>
                <a:spcPct val="100000"/>
              </a:lnSpc>
              <a:spcBef>
                <a:spcPts val="0"/>
              </a:spcBef>
              <a:spcAft>
                <a:spcPts val="0"/>
              </a:spcAft>
              <a:buNone/>
            </a:pPr>
            <a:r>
              <a:rPr lang="en" sz="1100" b="1" dirty="0">
                <a:solidFill>
                  <a:srgbClr val="5A5A5A"/>
                </a:solidFill>
              </a:rPr>
              <a:t>History</a:t>
            </a:r>
            <a:endParaRPr sz="1100" b="1" dirty="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dirty="0">
                <a:solidFill>
                  <a:srgbClr val="5A5A5A"/>
                </a:solidFill>
              </a:rPr>
              <a:t>Avian influenza first emerged in 1878</a:t>
            </a:r>
            <a:endParaRPr sz="1100" dirty="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dirty="0">
                <a:solidFill>
                  <a:srgbClr val="5A5A5A"/>
                </a:solidFill>
              </a:rPr>
              <a:t>Kills millions of birds across the globe and has also caused sickness in wild and domestic mammals. Historically has killed 60% of human cases.</a:t>
            </a:r>
            <a:endParaRPr sz="1100" dirty="0">
              <a:solidFill>
                <a:srgbClr val="5A5A5A"/>
              </a:solidFill>
            </a:endParaRPr>
          </a:p>
          <a:p>
            <a:pPr marL="0" lvl="0" indent="0" algn="l" rtl="0">
              <a:lnSpc>
                <a:spcPct val="100000"/>
              </a:lnSpc>
              <a:spcBef>
                <a:spcPts val="800"/>
              </a:spcBef>
              <a:spcAft>
                <a:spcPts val="0"/>
              </a:spcAft>
              <a:buNone/>
            </a:pPr>
            <a:r>
              <a:rPr lang="en" sz="1100" b="1" dirty="0">
                <a:solidFill>
                  <a:srgbClr val="5A5A5A"/>
                </a:solidFill>
              </a:rPr>
              <a:t>Subtypes</a:t>
            </a:r>
            <a:endParaRPr sz="1100" b="1" dirty="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dirty="0">
                <a:solidFill>
                  <a:srgbClr val="5A5A5A"/>
                </a:solidFill>
              </a:rPr>
              <a:t>Hemagglutinin: H1 to H18 subtypes</a:t>
            </a:r>
            <a:endParaRPr sz="1100" dirty="0">
              <a:solidFill>
                <a:srgbClr val="5A5A5A"/>
              </a:solidFill>
            </a:endParaRPr>
          </a:p>
          <a:p>
            <a:pPr marL="685800" lvl="1" indent="-234950" algn="l" rtl="0">
              <a:lnSpc>
                <a:spcPct val="100000"/>
              </a:lnSpc>
              <a:spcBef>
                <a:spcPts val="800"/>
              </a:spcBef>
              <a:spcAft>
                <a:spcPts val="0"/>
              </a:spcAft>
              <a:buClr>
                <a:srgbClr val="5A5A5A"/>
              </a:buClr>
              <a:buSzPts val="1100"/>
              <a:buChar char="○"/>
            </a:pPr>
            <a:r>
              <a:rPr lang="en" sz="1100" dirty="0">
                <a:solidFill>
                  <a:srgbClr val="5A5A5A"/>
                </a:solidFill>
              </a:rPr>
              <a:t>Humans: H1, H2, H3…</a:t>
            </a:r>
            <a:endParaRPr sz="1100" dirty="0">
              <a:solidFill>
                <a:srgbClr val="5A5A5A"/>
              </a:solidFill>
            </a:endParaRPr>
          </a:p>
          <a:p>
            <a:pPr marL="685800" lvl="1" indent="-234950" algn="l" rtl="0">
              <a:lnSpc>
                <a:spcPct val="100000"/>
              </a:lnSpc>
              <a:spcBef>
                <a:spcPts val="800"/>
              </a:spcBef>
              <a:spcAft>
                <a:spcPts val="0"/>
              </a:spcAft>
              <a:buClr>
                <a:srgbClr val="5A5A5A"/>
              </a:buClr>
              <a:buSzPts val="1100"/>
              <a:buChar char="○"/>
            </a:pPr>
            <a:r>
              <a:rPr lang="en" sz="1100" dirty="0">
                <a:solidFill>
                  <a:srgbClr val="5A5A5A"/>
                </a:solidFill>
              </a:rPr>
              <a:t>Birds: Almost any (except H17 and H18), but H5 and H7 cause severs disease</a:t>
            </a:r>
            <a:endParaRPr sz="1100" dirty="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dirty="0">
                <a:solidFill>
                  <a:srgbClr val="5A5A5A"/>
                </a:solidFill>
              </a:rPr>
              <a:t>Neuraminidase: N1 to N11 subtypes</a:t>
            </a:r>
            <a:endParaRPr sz="1100" dirty="0">
              <a:solidFill>
                <a:srgbClr val="5A5A5A"/>
              </a:solidFill>
            </a:endParaRPr>
          </a:p>
          <a:p>
            <a:pPr marL="0" lvl="0" indent="0" algn="l" rtl="0">
              <a:lnSpc>
                <a:spcPct val="100000"/>
              </a:lnSpc>
              <a:spcBef>
                <a:spcPts val="800"/>
              </a:spcBef>
              <a:spcAft>
                <a:spcPts val="0"/>
              </a:spcAft>
              <a:buNone/>
            </a:pPr>
            <a:r>
              <a:rPr lang="en" sz="1100" b="1" dirty="0">
                <a:solidFill>
                  <a:srgbClr val="5A5A5A"/>
                </a:solidFill>
              </a:rPr>
              <a:t>Zoonosis</a:t>
            </a:r>
            <a:endParaRPr sz="1100" b="1" dirty="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dirty="0">
                <a:solidFill>
                  <a:srgbClr val="5A5A5A"/>
                </a:solidFill>
              </a:rPr>
              <a:t>H5N1 is known to infect humans and other mammals</a:t>
            </a:r>
            <a:endParaRPr sz="1100" dirty="0">
              <a:solidFill>
                <a:srgbClr val="5A5A5A"/>
              </a:solidFill>
            </a:endParaRPr>
          </a:p>
          <a:p>
            <a:pPr marL="342900" lvl="0" indent="-234950" algn="l" rtl="0">
              <a:lnSpc>
                <a:spcPct val="100000"/>
              </a:lnSpc>
              <a:spcBef>
                <a:spcPts val="800"/>
              </a:spcBef>
              <a:spcAft>
                <a:spcPts val="0"/>
              </a:spcAft>
              <a:buClr>
                <a:srgbClr val="5A5A5A"/>
              </a:buClr>
              <a:buSzPts val="1100"/>
              <a:buChar char="●"/>
            </a:pPr>
            <a:r>
              <a:rPr lang="en" sz="1100" dirty="0">
                <a:solidFill>
                  <a:srgbClr val="5A5A5A"/>
                </a:solidFill>
              </a:rPr>
              <a:t>Human-to-human transmission of H5N1 has historically been very rare and inefficient</a:t>
            </a:r>
            <a:endParaRPr sz="1100" dirty="0">
              <a:solidFill>
                <a:srgbClr val="5A5A5A"/>
              </a:solidFill>
            </a:endParaRPr>
          </a:p>
          <a:p>
            <a:pPr marL="342900" lvl="0" indent="-234950" algn="l" rtl="0">
              <a:lnSpc>
                <a:spcPct val="100000"/>
              </a:lnSpc>
              <a:spcBef>
                <a:spcPts val="800"/>
              </a:spcBef>
              <a:spcAft>
                <a:spcPts val="800"/>
              </a:spcAft>
              <a:buClr>
                <a:srgbClr val="5A5A5A"/>
              </a:buClr>
              <a:buSzPts val="1100"/>
              <a:buChar char="●"/>
            </a:pPr>
            <a:r>
              <a:rPr lang="en" sz="1100" dirty="0">
                <a:solidFill>
                  <a:srgbClr val="5A5A5A"/>
                </a:solidFill>
              </a:rPr>
              <a:t>Mammary glands of cows are rich in α-2,3-linked sialic acid receptors, allowing H5N1 to replicate and be released in milk, and potentially to be transmitted to other cows through contaminated milking equipment.</a:t>
            </a:r>
            <a:endParaRPr sz="1100" dirty="0">
              <a:solidFill>
                <a:schemeClr val="dk1"/>
              </a:solidFill>
            </a:endParaRPr>
          </a:p>
        </p:txBody>
      </p:sp>
      <p:sp>
        <p:nvSpPr>
          <p:cNvPr id="79" name="Google Shape;79;p16"/>
          <p:cNvSpPr txBox="1"/>
          <p:nvPr/>
        </p:nvSpPr>
        <p:spPr>
          <a:xfrm>
            <a:off x="6216750" y="2569931"/>
            <a:ext cx="1365600" cy="10005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400">
                <a:solidFill>
                  <a:srgbClr val="E69138"/>
                </a:solidFill>
              </a:rPr>
              <a:t>Sialic Acid</a:t>
            </a:r>
            <a:r>
              <a:rPr lang="en" sz="1400">
                <a:solidFill>
                  <a:schemeClr val="dk1"/>
                </a:solidFill>
              </a:rPr>
              <a:t> bound </a:t>
            </a:r>
            <a:endParaRPr sz="1400">
              <a:solidFill>
                <a:schemeClr val="dk1"/>
              </a:solidFill>
            </a:endParaRPr>
          </a:p>
          <a:p>
            <a:pPr marL="0" lvl="0" indent="0" algn="ctr" rtl="0">
              <a:spcBef>
                <a:spcPts val="0"/>
              </a:spcBef>
              <a:spcAft>
                <a:spcPts val="0"/>
              </a:spcAft>
              <a:buNone/>
            </a:pPr>
            <a:r>
              <a:rPr lang="en" sz="1400">
                <a:solidFill>
                  <a:schemeClr val="dk1"/>
                </a:solidFill>
              </a:rPr>
              <a:t>to </a:t>
            </a:r>
            <a:r>
              <a:rPr lang="en" sz="1400">
                <a:solidFill>
                  <a:srgbClr val="337AC7"/>
                </a:solidFill>
              </a:rPr>
              <a:t>HA1</a:t>
            </a:r>
            <a:r>
              <a:rPr lang="en" sz="1400">
                <a:solidFill>
                  <a:schemeClr val="dk1"/>
                </a:solidFill>
              </a:rPr>
              <a:t> Region of </a:t>
            </a:r>
            <a:r>
              <a:rPr lang="en" sz="1400">
                <a:solidFill>
                  <a:srgbClr val="337AC7"/>
                </a:solidFill>
              </a:rPr>
              <a:t>H</a:t>
            </a:r>
            <a:endParaRPr sz="1400">
              <a:solidFill>
                <a:srgbClr val="337AC7"/>
              </a:solidFill>
            </a:endParaRPr>
          </a:p>
        </p:txBody>
      </p:sp>
      <p:sp>
        <p:nvSpPr>
          <p:cNvPr id="80" name="Google Shape;80;p16"/>
          <p:cNvSpPr txBox="1"/>
          <p:nvPr/>
        </p:nvSpPr>
        <p:spPr>
          <a:xfrm>
            <a:off x="6627725" y="4851000"/>
            <a:ext cx="2617500" cy="2925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000" dirty="0">
                <a:solidFill>
                  <a:srgbClr val="999999"/>
                </a:solidFill>
              </a:rPr>
              <a:t>Source: https://pdb101.rcsb.org/motm/302</a:t>
            </a:r>
            <a:endParaRPr sz="1000" dirty="0">
              <a:solidFill>
                <a:srgbClr val="999999"/>
              </a:solidFill>
            </a:endParaRPr>
          </a:p>
        </p:txBody>
      </p:sp>
      <p:sp>
        <p:nvSpPr>
          <p:cNvPr id="81" name="Google Shape;81;p16"/>
          <p:cNvSpPr/>
          <p:nvPr/>
        </p:nvSpPr>
        <p:spPr>
          <a:xfrm>
            <a:off x="4896125" y="3173100"/>
            <a:ext cx="1731600" cy="11247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 name="Google Shape;82;p16"/>
          <p:cNvSpPr/>
          <p:nvPr/>
        </p:nvSpPr>
        <p:spPr>
          <a:xfrm>
            <a:off x="7172450" y="3173100"/>
            <a:ext cx="1731600" cy="11247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
        <p:cNvGrpSpPr/>
        <p:nvPr/>
      </p:nvGrpSpPr>
      <p:grpSpPr>
        <a:xfrm>
          <a:off x="0" y="0"/>
          <a:ext cx="0" cy="0"/>
          <a:chOff x="0" y="0"/>
          <a:chExt cx="0" cy="0"/>
        </a:xfrm>
      </p:grpSpPr>
      <p:sp>
        <p:nvSpPr>
          <p:cNvPr id="87" name="Google Shape;87;p17"/>
          <p:cNvSpPr txBox="1"/>
          <p:nvPr/>
        </p:nvSpPr>
        <p:spPr>
          <a:xfrm>
            <a:off x="1254975" y="104100"/>
            <a:ext cx="4757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Sweetly Specific</a:t>
            </a:r>
            <a:endParaRPr sz="600" b="0" i="0" u="none" strike="noStrike" cap="none">
              <a:solidFill>
                <a:srgbClr val="000000"/>
              </a:solidFill>
              <a:latin typeface="Arial"/>
              <a:ea typeface="Arial"/>
              <a:cs typeface="Arial"/>
              <a:sym typeface="Arial"/>
            </a:endParaRPr>
          </a:p>
        </p:txBody>
      </p:sp>
      <p:sp>
        <p:nvSpPr>
          <p:cNvPr id="88" name="Google Shape;88;p17"/>
          <p:cNvSpPr txBox="1"/>
          <p:nvPr/>
        </p:nvSpPr>
        <p:spPr>
          <a:xfrm>
            <a:off x="92231" y="624506"/>
            <a:ext cx="4294500" cy="41466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1200" b="1" dirty="0">
                <a:solidFill>
                  <a:srgbClr val="5A5A5A"/>
                </a:solidFill>
              </a:rPr>
              <a:t>Glycan Entry:</a:t>
            </a:r>
            <a:endParaRPr sz="1200" b="1" dirty="0">
              <a:solidFill>
                <a:srgbClr val="5A5A5A"/>
              </a:solidFill>
            </a:endParaRPr>
          </a:p>
          <a:p>
            <a:pPr marL="342900" lvl="0" indent="-241300" algn="l" rtl="0">
              <a:lnSpc>
                <a:spcPct val="115000"/>
              </a:lnSpc>
              <a:spcBef>
                <a:spcPts val="0"/>
              </a:spcBef>
              <a:spcAft>
                <a:spcPts val="0"/>
              </a:spcAft>
              <a:buClr>
                <a:srgbClr val="5A5A5A"/>
              </a:buClr>
              <a:buSzPts val="1200"/>
              <a:buChar char="●"/>
            </a:pPr>
            <a:r>
              <a:rPr lang="en" sz="1200" dirty="0">
                <a:solidFill>
                  <a:srgbClr val="5A5A5A"/>
                </a:solidFill>
              </a:rPr>
              <a:t>Hemagglutinin recognizes and attaches to sialic acid molecules on the cell surface.</a:t>
            </a:r>
            <a:endParaRPr sz="1200" dirty="0">
              <a:solidFill>
                <a:srgbClr val="5A5A5A"/>
              </a:solidFill>
            </a:endParaRPr>
          </a:p>
          <a:p>
            <a:pPr marL="342900" lvl="0" indent="-241300" algn="l" rtl="0">
              <a:lnSpc>
                <a:spcPct val="115000"/>
              </a:lnSpc>
              <a:spcBef>
                <a:spcPts val="0"/>
              </a:spcBef>
              <a:spcAft>
                <a:spcPts val="0"/>
              </a:spcAft>
              <a:buClr>
                <a:srgbClr val="5A5A5A"/>
              </a:buClr>
              <a:buSzPts val="1200"/>
              <a:buChar char="●"/>
            </a:pPr>
            <a:r>
              <a:rPr lang="en" sz="1200" dirty="0">
                <a:solidFill>
                  <a:srgbClr val="5A5A5A"/>
                </a:solidFill>
              </a:rPr>
              <a:t>Sialic acids are a family of nine-carbon sugar molecules that are commonly found at the tips of glycans, or sugar chains, that are attached to proteins and lipids on the cell surface.</a:t>
            </a:r>
            <a:endParaRPr sz="1200" dirty="0">
              <a:solidFill>
                <a:srgbClr val="5A5A5A"/>
              </a:solidFill>
            </a:endParaRPr>
          </a:p>
          <a:p>
            <a:pPr marL="0" lvl="0" indent="0" algn="l" rtl="0">
              <a:lnSpc>
                <a:spcPct val="115000"/>
              </a:lnSpc>
              <a:spcBef>
                <a:spcPts val="0"/>
              </a:spcBef>
              <a:spcAft>
                <a:spcPts val="0"/>
              </a:spcAft>
              <a:buNone/>
            </a:pPr>
            <a:endParaRPr sz="1200" dirty="0">
              <a:solidFill>
                <a:srgbClr val="5A5A5A"/>
              </a:solidFill>
            </a:endParaRPr>
          </a:p>
          <a:p>
            <a:pPr marL="0" lvl="0" indent="0" algn="l" rtl="0">
              <a:lnSpc>
                <a:spcPct val="115000"/>
              </a:lnSpc>
              <a:spcBef>
                <a:spcPts val="0"/>
              </a:spcBef>
              <a:spcAft>
                <a:spcPts val="0"/>
              </a:spcAft>
              <a:buNone/>
            </a:pPr>
            <a:r>
              <a:rPr lang="en" sz="1200" b="1" dirty="0">
                <a:solidFill>
                  <a:srgbClr val="5A5A5A"/>
                </a:solidFill>
              </a:rPr>
              <a:t>Sialic Acid Linkage to Glycans:</a:t>
            </a:r>
            <a:endParaRPr sz="1200" b="1" dirty="0">
              <a:solidFill>
                <a:srgbClr val="5A5A5A"/>
              </a:solidFill>
            </a:endParaRPr>
          </a:p>
          <a:p>
            <a:pPr marL="342900" lvl="0" indent="-241300" algn="l" rtl="0">
              <a:lnSpc>
                <a:spcPct val="115000"/>
              </a:lnSpc>
              <a:spcBef>
                <a:spcPts val="0"/>
              </a:spcBef>
              <a:spcAft>
                <a:spcPts val="0"/>
              </a:spcAft>
              <a:buSzPts val="1200"/>
              <a:buChar char="●"/>
            </a:pPr>
            <a:r>
              <a:rPr lang="en" sz="1200" dirty="0">
                <a:solidFill>
                  <a:srgbClr val="5A5A5A"/>
                </a:solidFill>
              </a:rPr>
              <a:t>The two common linkage types: α-2,3 and α-2,6.</a:t>
            </a:r>
            <a:endParaRPr sz="1200" dirty="0">
              <a:solidFill>
                <a:srgbClr val="5A5A5A"/>
              </a:solidFill>
            </a:endParaRPr>
          </a:p>
          <a:p>
            <a:pPr marL="342900" lvl="0" indent="-241300" algn="l" rtl="0">
              <a:lnSpc>
                <a:spcPct val="115000"/>
              </a:lnSpc>
              <a:spcBef>
                <a:spcPts val="0"/>
              </a:spcBef>
              <a:spcAft>
                <a:spcPts val="0"/>
              </a:spcAft>
              <a:buSzPts val="1200"/>
              <a:buChar char="●"/>
            </a:pPr>
            <a:r>
              <a:rPr lang="en" sz="1200" dirty="0">
                <a:solidFill>
                  <a:srgbClr val="5A5A5A"/>
                </a:solidFill>
              </a:rPr>
              <a:t>Avian influenza viruses, such as H5N1 or H7N9, are adapted to bind to α-2,3-linked sialic acid receptors.</a:t>
            </a:r>
            <a:endParaRPr sz="1200" dirty="0">
              <a:solidFill>
                <a:srgbClr val="5A5A5A"/>
              </a:solidFill>
            </a:endParaRPr>
          </a:p>
          <a:p>
            <a:pPr marL="685800" lvl="1" indent="-241300" algn="l" rtl="0">
              <a:lnSpc>
                <a:spcPct val="115000"/>
              </a:lnSpc>
              <a:spcBef>
                <a:spcPts val="0"/>
              </a:spcBef>
              <a:spcAft>
                <a:spcPts val="0"/>
              </a:spcAft>
              <a:buSzPts val="1200"/>
              <a:buChar char="○"/>
            </a:pPr>
            <a:r>
              <a:rPr lang="en" sz="1200" dirty="0">
                <a:solidFill>
                  <a:srgbClr val="5A5A5A"/>
                </a:solidFill>
              </a:rPr>
              <a:t>Predominantly found in the respiratory and gastrointestinal tracts of birds.</a:t>
            </a:r>
            <a:endParaRPr sz="1200" dirty="0">
              <a:solidFill>
                <a:srgbClr val="5A5A5A"/>
              </a:solidFill>
            </a:endParaRPr>
          </a:p>
          <a:p>
            <a:pPr marL="342900" lvl="0" indent="-241300" algn="l" rtl="0">
              <a:lnSpc>
                <a:spcPct val="115000"/>
              </a:lnSpc>
              <a:spcBef>
                <a:spcPts val="0"/>
              </a:spcBef>
              <a:spcAft>
                <a:spcPts val="0"/>
              </a:spcAft>
              <a:buSzPts val="1200"/>
              <a:buChar char="●"/>
            </a:pPr>
            <a:r>
              <a:rPr lang="en" sz="1200" dirty="0">
                <a:solidFill>
                  <a:srgbClr val="5A5A5A"/>
                </a:solidFill>
              </a:rPr>
              <a:t>Human influenza viruses, such as H1N1, are adapted to bind to α-2,6-linked sialic acid receptors.</a:t>
            </a:r>
            <a:endParaRPr sz="1200" dirty="0">
              <a:solidFill>
                <a:srgbClr val="5A5A5A"/>
              </a:solidFill>
            </a:endParaRPr>
          </a:p>
          <a:p>
            <a:pPr marL="685800" lvl="1" indent="-241300" algn="l" rtl="0">
              <a:lnSpc>
                <a:spcPct val="115000"/>
              </a:lnSpc>
              <a:spcBef>
                <a:spcPts val="0"/>
              </a:spcBef>
              <a:spcAft>
                <a:spcPts val="0"/>
              </a:spcAft>
              <a:buSzPts val="1200"/>
              <a:buChar char="○"/>
            </a:pPr>
            <a:r>
              <a:rPr lang="en" sz="1200" dirty="0">
                <a:solidFill>
                  <a:srgbClr val="5A5A5A"/>
                </a:solidFill>
              </a:rPr>
              <a:t>Human cells in the upper respiratory tract (nose, throat, and trachea) have α-2,6-linked sialic acid receptors.</a:t>
            </a:r>
            <a:endParaRPr sz="1200" dirty="0">
              <a:solidFill>
                <a:schemeClr val="dk1"/>
              </a:solidFill>
            </a:endParaRPr>
          </a:p>
        </p:txBody>
      </p:sp>
      <p:pic>
        <p:nvPicPr>
          <p:cNvPr id="89" name="Google Shape;89;p17"/>
          <p:cNvPicPr preferRelativeResize="0"/>
          <p:nvPr/>
        </p:nvPicPr>
        <p:blipFill rotWithShape="1">
          <a:blip r:embed="rId4">
            <a:alphaModFix/>
          </a:blip>
          <a:srcRect l="30117" r="29736"/>
          <a:stretch/>
        </p:blipFill>
        <p:spPr>
          <a:xfrm>
            <a:off x="6919977" y="853959"/>
            <a:ext cx="1472036" cy="1745117"/>
          </a:xfrm>
          <a:prstGeom prst="rect">
            <a:avLst/>
          </a:prstGeom>
          <a:noFill/>
          <a:ln>
            <a:noFill/>
          </a:ln>
        </p:spPr>
      </p:pic>
      <p:pic>
        <p:nvPicPr>
          <p:cNvPr id="90" name="Google Shape;90;p17"/>
          <p:cNvPicPr preferRelativeResize="0"/>
          <p:nvPr/>
        </p:nvPicPr>
        <p:blipFill rotWithShape="1">
          <a:blip r:embed="rId5">
            <a:alphaModFix/>
          </a:blip>
          <a:srcRect l="35311" r="35720"/>
          <a:stretch/>
        </p:blipFill>
        <p:spPr>
          <a:xfrm>
            <a:off x="4865475" y="573450"/>
            <a:ext cx="1341506" cy="2204025"/>
          </a:xfrm>
          <a:prstGeom prst="rect">
            <a:avLst/>
          </a:prstGeom>
          <a:noFill/>
          <a:ln>
            <a:noFill/>
          </a:ln>
        </p:spPr>
      </p:pic>
      <p:sp>
        <p:nvSpPr>
          <p:cNvPr id="91" name="Google Shape;91;p17"/>
          <p:cNvSpPr txBox="1"/>
          <p:nvPr/>
        </p:nvSpPr>
        <p:spPr>
          <a:xfrm>
            <a:off x="6994256" y="573450"/>
            <a:ext cx="819900" cy="4002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700" b="1">
                <a:solidFill>
                  <a:schemeClr val="dk1"/>
                </a:solidFill>
              </a:rPr>
              <a:t>2,6</a:t>
            </a:r>
            <a:endParaRPr sz="1700" b="1">
              <a:solidFill>
                <a:schemeClr val="dk1"/>
              </a:solidFill>
            </a:endParaRPr>
          </a:p>
        </p:txBody>
      </p:sp>
      <p:sp>
        <p:nvSpPr>
          <p:cNvPr id="92" name="Google Shape;92;p17"/>
          <p:cNvSpPr txBox="1"/>
          <p:nvPr/>
        </p:nvSpPr>
        <p:spPr>
          <a:xfrm>
            <a:off x="4865475" y="573450"/>
            <a:ext cx="819900" cy="4002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700" b="1">
                <a:solidFill>
                  <a:schemeClr val="dk1"/>
                </a:solidFill>
              </a:rPr>
              <a:t>2,3</a:t>
            </a:r>
            <a:endParaRPr sz="1700" b="1">
              <a:solidFill>
                <a:schemeClr val="dk1"/>
              </a:solidFill>
            </a:endParaRPr>
          </a:p>
        </p:txBody>
      </p:sp>
      <p:pic>
        <p:nvPicPr>
          <p:cNvPr id="93" name="Google Shape;93;p17"/>
          <p:cNvPicPr preferRelativeResize="0"/>
          <p:nvPr/>
        </p:nvPicPr>
        <p:blipFill>
          <a:blip r:embed="rId6">
            <a:alphaModFix/>
          </a:blip>
          <a:stretch>
            <a:fillRect/>
          </a:stretch>
        </p:blipFill>
        <p:spPr>
          <a:xfrm>
            <a:off x="4386600" y="2949020"/>
            <a:ext cx="4757402" cy="3266061"/>
          </a:xfrm>
          <a:prstGeom prst="rect">
            <a:avLst/>
          </a:prstGeom>
          <a:noFill/>
          <a:ln>
            <a:noFill/>
          </a:ln>
        </p:spPr>
      </p:pic>
      <p:sp>
        <p:nvSpPr>
          <p:cNvPr id="94" name="Google Shape;94;p17"/>
          <p:cNvSpPr txBox="1"/>
          <p:nvPr/>
        </p:nvSpPr>
        <p:spPr>
          <a:xfrm>
            <a:off x="0" y="4851000"/>
            <a:ext cx="2863500" cy="2925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000" dirty="0">
                <a:solidFill>
                  <a:srgbClr val="999999"/>
                </a:solidFill>
              </a:rPr>
              <a:t>Source: https://pdb101.rcsb.org/motm/302</a:t>
            </a:r>
            <a:endParaRPr sz="1000" dirty="0">
              <a:solidFill>
                <a:srgbClr val="999999"/>
              </a:solidFill>
            </a:endParaRPr>
          </a:p>
        </p:txBody>
      </p:sp>
      <p:sp>
        <p:nvSpPr>
          <p:cNvPr id="95" name="Google Shape;95;p17"/>
          <p:cNvSpPr txBox="1"/>
          <p:nvPr/>
        </p:nvSpPr>
        <p:spPr>
          <a:xfrm>
            <a:off x="5841750" y="2549475"/>
            <a:ext cx="1664700" cy="6003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1500">
                <a:solidFill>
                  <a:srgbClr val="02573A"/>
                </a:solidFill>
              </a:rPr>
              <a:t>Sialyltransferases</a:t>
            </a:r>
            <a:r>
              <a:rPr lang="en" sz="1500">
                <a:solidFill>
                  <a:schemeClr val="dk1"/>
                </a:solidFill>
              </a:rPr>
              <a:t> with </a:t>
            </a:r>
            <a:r>
              <a:rPr lang="en" sz="1500">
                <a:solidFill>
                  <a:schemeClr val="accent2"/>
                </a:solidFill>
              </a:rPr>
              <a:t>Sialic acid</a:t>
            </a:r>
            <a:endParaRPr sz="1500">
              <a:solidFill>
                <a:schemeClr val="accent2"/>
              </a:solidFill>
            </a:endParaRPr>
          </a:p>
        </p:txBody>
      </p:sp>
      <p:pic>
        <p:nvPicPr>
          <p:cNvPr id="96" name="Google Shape;96;p17"/>
          <p:cNvPicPr preferRelativeResize="0"/>
          <p:nvPr/>
        </p:nvPicPr>
        <p:blipFill>
          <a:blip r:embed="rId7">
            <a:alphaModFix/>
          </a:blip>
          <a:stretch>
            <a:fillRect/>
          </a:stretch>
        </p:blipFill>
        <p:spPr>
          <a:xfrm>
            <a:off x="5742520" y="1707534"/>
            <a:ext cx="1156181" cy="891540"/>
          </a:xfrm>
          <a:prstGeom prst="rect">
            <a:avLst/>
          </a:prstGeom>
          <a:noFill/>
          <a:ln>
            <a:noFill/>
          </a:ln>
        </p:spPr>
      </p:pic>
      <p:pic>
        <p:nvPicPr>
          <p:cNvPr id="97" name="Google Shape;97;p17"/>
          <p:cNvPicPr preferRelativeResize="0"/>
          <p:nvPr/>
        </p:nvPicPr>
        <p:blipFill>
          <a:blip r:embed="rId8">
            <a:alphaModFix/>
          </a:blip>
          <a:stretch>
            <a:fillRect/>
          </a:stretch>
        </p:blipFill>
        <p:spPr>
          <a:xfrm>
            <a:off x="8035145" y="1707536"/>
            <a:ext cx="1249819" cy="8915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
          <a:extLst>
            <a:ext uri="{FF2B5EF4-FFF2-40B4-BE49-F238E27FC236}">
              <a16:creationId xmlns:a16="http://schemas.microsoft.com/office/drawing/2014/main" id="{CB3AB35A-BD49-2F68-C901-E0DAC0FAB264}"/>
            </a:ext>
          </a:extLst>
        </p:cNvPr>
        <p:cNvGrpSpPr/>
        <p:nvPr/>
      </p:nvGrpSpPr>
      <p:grpSpPr>
        <a:xfrm>
          <a:off x="0" y="0"/>
          <a:ext cx="0" cy="0"/>
          <a:chOff x="0" y="0"/>
          <a:chExt cx="0" cy="0"/>
        </a:xfrm>
      </p:grpSpPr>
      <p:sp>
        <p:nvSpPr>
          <p:cNvPr id="87" name="Google Shape;87;p17">
            <a:extLst>
              <a:ext uri="{FF2B5EF4-FFF2-40B4-BE49-F238E27FC236}">
                <a16:creationId xmlns:a16="http://schemas.microsoft.com/office/drawing/2014/main" id="{BBDA755E-45E2-34AB-B689-8E13AB2A2BF2}"/>
              </a:ext>
            </a:extLst>
          </p:cNvPr>
          <p:cNvSpPr txBox="1"/>
          <p:nvPr/>
        </p:nvSpPr>
        <p:spPr>
          <a:xfrm>
            <a:off x="1254975" y="104100"/>
            <a:ext cx="4757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l" rtl="0">
              <a:lnSpc>
                <a:spcPct val="90000"/>
              </a:lnSpc>
              <a:spcBef>
                <a:spcPts val="0"/>
              </a:spcBef>
              <a:spcAft>
                <a:spcPts val="0"/>
              </a:spcAft>
              <a:buClr>
                <a:schemeClr val="lt1"/>
              </a:buClr>
              <a:buSzPts val="6500"/>
              <a:buFont typeface="Oswald"/>
              <a:buNone/>
            </a:pPr>
            <a:r>
              <a:rPr lang="en" sz="3300" dirty="0">
                <a:solidFill>
                  <a:schemeClr val="lt1"/>
                </a:solidFill>
                <a:latin typeface="Oswald"/>
                <a:ea typeface="Oswald"/>
                <a:cs typeface="Oswald"/>
                <a:sym typeface="Oswald"/>
              </a:rPr>
              <a:t>Effectively Immune</a:t>
            </a:r>
            <a:endParaRPr sz="600" b="0" i="0" u="none" strike="noStrike" cap="none" dirty="0">
              <a:solidFill>
                <a:srgbClr val="000000"/>
              </a:solidFill>
              <a:latin typeface="Arial"/>
              <a:ea typeface="Arial"/>
              <a:cs typeface="Arial"/>
              <a:sym typeface="Arial"/>
            </a:endParaRPr>
          </a:p>
        </p:txBody>
      </p:sp>
      <p:sp>
        <p:nvSpPr>
          <p:cNvPr id="88" name="Google Shape;88;p17">
            <a:extLst>
              <a:ext uri="{FF2B5EF4-FFF2-40B4-BE49-F238E27FC236}">
                <a16:creationId xmlns:a16="http://schemas.microsoft.com/office/drawing/2014/main" id="{0EB982ED-AD88-080A-DFA7-FA0FD157473B}"/>
              </a:ext>
            </a:extLst>
          </p:cNvPr>
          <p:cNvSpPr txBox="1"/>
          <p:nvPr/>
        </p:nvSpPr>
        <p:spPr>
          <a:xfrm>
            <a:off x="92231" y="624506"/>
            <a:ext cx="4533838" cy="3323977"/>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1200" b="1" dirty="0">
                <a:solidFill>
                  <a:srgbClr val="5A5A5A"/>
                </a:solidFill>
              </a:rPr>
              <a:t>Replication:</a:t>
            </a:r>
            <a:endParaRPr sz="1200" b="1" dirty="0">
              <a:solidFill>
                <a:srgbClr val="5A5A5A"/>
              </a:solidFill>
            </a:endParaRPr>
          </a:p>
          <a:p>
            <a:pPr marL="342900" lvl="0" indent="-241300" algn="l" rtl="0">
              <a:lnSpc>
                <a:spcPct val="115000"/>
              </a:lnSpc>
              <a:spcBef>
                <a:spcPts val="0"/>
              </a:spcBef>
              <a:spcAft>
                <a:spcPts val="0"/>
              </a:spcAft>
              <a:buClr>
                <a:srgbClr val="5A5A5A"/>
              </a:buClr>
              <a:buSzPts val="1200"/>
              <a:buChar char="●"/>
            </a:pPr>
            <a:r>
              <a:rPr lang="en-US" sz="1200" dirty="0">
                <a:solidFill>
                  <a:srgbClr val="5A5A5A"/>
                </a:solidFill>
              </a:rPr>
              <a:t>The Polymerase Basic 2 (PB2) protein is a crucial component of the influenza virus's RNA-dependent RNA polymerase (</a:t>
            </a:r>
            <a:r>
              <a:rPr lang="en-US" sz="1200" dirty="0" err="1">
                <a:solidFill>
                  <a:srgbClr val="5A5A5A"/>
                </a:solidFill>
              </a:rPr>
              <a:t>RdRp</a:t>
            </a:r>
            <a:r>
              <a:rPr lang="en-US" sz="1200" dirty="0">
                <a:solidFill>
                  <a:srgbClr val="5A5A5A"/>
                </a:solidFill>
              </a:rPr>
              <a:t>) complex.</a:t>
            </a:r>
          </a:p>
          <a:p>
            <a:pPr marL="342900" lvl="0" indent="-241300" algn="l" rtl="0">
              <a:lnSpc>
                <a:spcPct val="115000"/>
              </a:lnSpc>
              <a:spcBef>
                <a:spcPts val="0"/>
              </a:spcBef>
              <a:spcAft>
                <a:spcPts val="0"/>
              </a:spcAft>
              <a:buClr>
                <a:srgbClr val="5A5A5A"/>
              </a:buClr>
              <a:buSzPts val="1200"/>
              <a:buChar char="●"/>
            </a:pPr>
            <a:r>
              <a:rPr lang="en-US" sz="1200" dirty="0">
                <a:solidFill>
                  <a:srgbClr val="5A5A5A"/>
                </a:solidFill>
              </a:rPr>
              <a:t>The </a:t>
            </a:r>
            <a:r>
              <a:rPr lang="en-US" sz="1200" dirty="0" err="1">
                <a:solidFill>
                  <a:srgbClr val="5A5A5A"/>
                </a:solidFill>
              </a:rPr>
              <a:t>RdRp</a:t>
            </a:r>
            <a:r>
              <a:rPr lang="en-US" sz="1200" dirty="0">
                <a:solidFill>
                  <a:srgbClr val="5A5A5A"/>
                </a:solidFill>
              </a:rPr>
              <a:t> complex, composed of PA, PB1, and PB2, is essential for both viral RNA replication and transcription within the host cell.</a:t>
            </a:r>
          </a:p>
          <a:p>
            <a:pPr marL="0" lvl="0" indent="0" algn="l" rtl="0">
              <a:lnSpc>
                <a:spcPct val="115000"/>
              </a:lnSpc>
              <a:spcBef>
                <a:spcPts val="0"/>
              </a:spcBef>
              <a:spcAft>
                <a:spcPts val="0"/>
              </a:spcAft>
              <a:buNone/>
            </a:pPr>
            <a:endParaRPr lang="en" sz="1200" b="1" dirty="0">
              <a:solidFill>
                <a:srgbClr val="5A5A5A"/>
              </a:solidFill>
            </a:endParaRPr>
          </a:p>
          <a:p>
            <a:pPr marL="0" lvl="0" indent="0" algn="l" rtl="0">
              <a:lnSpc>
                <a:spcPct val="115000"/>
              </a:lnSpc>
              <a:spcBef>
                <a:spcPts val="0"/>
              </a:spcBef>
              <a:spcAft>
                <a:spcPts val="0"/>
              </a:spcAft>
              <a:buNone/>
            </a:pPr>
            <a:r>
              <a:rPr lang="en" sz="1200" b="1" dirty="0">
                <a:solidFill>
                  <a:srgbClr val="5A5A5A"/>
                </a:solidFill>
              </a:rPr>
              <a:t>Immune Suppression:</a:t>
            </a:r>
            <a:endParaRPr sz="1200" b="1" dirty="0">
              <a:solidFill>
                <a:srgbClr val="5A5A5A"/>
              </a:solidFill>
            </a:endParaRPr>
          </a:p>
          <a:p>
            <a:pPr marL="342900" lvl="0" indent="-241300" algn="l" rtl="0">
              <a:lnSpc>
                <a:spcPct val="115000"/>
              </a:lnSpc>
              <a:spcBef>
                <a:spcPts val="0"/>
              </a:spcBef>
              <a:spcAft>
                <a:spcPts val="0"/>
              </a:spcAft>
              <a:buSzPts val="1200"/>
              <a:buChar char="●"/>
            </a:pPr>
            <a:r>
              <a:rPr lang="en-US" sz="1200" dirty="0">
                <a:solidFill>
                  <a:srgbClr val="5A5A5A"/>
                </a:solidFill>
              </a:rPr>
              <a:t>Recent viral lineages of H5N1 (clade 2.3.4.4b) have evolved to strengthen PB2's binding to key mammalian and avian immune proteins.</a:t>
            </a:r>
          </a:p>
          <a:p>
            <a:pPr marL="342900" lvl="0" indent="-241300" algn="l" rtl="0">
              <a:lnSpc>
                <a:spcPct val="115000"/>
              </a:lnSpc>
              <a:spcBef>
                <a:spcPts val="0"/>
              </a:spcBef>
              <a:spcAft>
                <a:spcPts val="0"/>
              </a:spcAft>
              <a:buSzPts val="1200"/>
              <a:buChar char="●"/>
            </a:pPr>
            <a:r>
              <a:rPr lang="en-US" sz="1200" dirty="0">
                <a:solidFill>
                  <a:srgbClr val="5A5A5A"/>
                </a:solidFill>
              </a:rPr>
              <a:t>Once bound, these host immune proteins, such as the Mitochondrial Antiviral Signaling (MAVS), are disabled, thereby dampening the host's innate defenses.</a:t>
            </a:r>
          </a:p>
        </p:txBody>
      </p:sp>
      <p:pic>
        <p:nvPicPr>
          <p:cNvPr id="3" name="Picture 2">
            <a:extLst>
              <a:ext uri="{FF2B5EF4-FFF2-40B4-BE49-F238E27FC236}">
                <a16:creationId xmlns:a16="http://schemas.microsoft.com/office/drawing/2014/main" id="{8FFE054B-D294-8F6D-C9CF-4A1A0E74BCD2}"/>
              </a:ext>
            </a:extLst>
          </p:cNvPr>
          <p:cNvPicPr>
            <a:picLocks noChangeAspect="1"/>
          </p:cNvPicPr>
          <p:nvPr/>
        </p:nvPicPr>
        <p:blipFill>
          <a:blip r:embed="rId4"/>
          <a:stretch>
            <a:fillRect/>
          </a:stretch>
        </p:blipFill>
        <p:spPr>
          <a:xfrm>
            <a:off x="4610162" y="853419"/>
            <a:ext cx="4533838" cy="3688773"/>
          </a:xfrm>
          <a:prstGeom prst="rect">
            <a:avLst/>
          </a:prstGeom>
        </p:spPr>
      </p:pic>
      <p:sp>
        <p:nvSpPr>
          <p:cNvPr id="4" name="Google Shape;94;p17">
            <a:extLst>
              <a:ext uri="{FF2B5EF4-FFF2-40B4-BE49-F238E27FC236}">
                <a16:creationId xmlns:a16="http://schemas.microsoft.com/office/drawing/2014/main" id="{4086B649-D6C6-C37F-0493-59F7C94D6981}"/>
              </a:ext>
            </a:extLst>
          </p:cNvPr>
          <p:cNvSpPr txBox="1"/>
          <p:nvPr/>
        </p:nvSpPr>
        <p:spPr>
          <a:xfrm>
            <a:off x="0" y="4851122"/>
            <a:ext cx="2863500" cy="292378"/>
          </a:xfrm>
          <a:prstGeom prst="rect">
            <a:avLst/>
          </a:prstGeom>
          <a:noFill/>
          <a:ln>
            <a:noFill/>
          </a:ln>
        </p:spPr>
        <p:txBody>
          <a:bodyPr spcFirstLastPara="1" wrap="square" lIns="68575" tIns="68575" rIns="68575" bIns="68575" anchor="t" anchorCtr="0">
            <a:spAutoFit/>
          </a:bodyPr>
          <a:lstStyle/>
          <a:p>
            <a:r>
              <a:rPr lang="en" sz="1000" dirty="0">
                <a:solidFill>
                  <a:schemeClr val="bg2">
                    <a:lumMod val="60000"/>
                    <a:lumOff val="40000"/>
                  </a:schemeClr>
                </a:solidFill>
              </a:rPr>
              <a:t>Source: </a:t>
            </a:r>
            <a:r>
              <a:rPr lang="en-US" sz="1000" dirty="0">
                <a:solidFill>
                  <a:schemeClr val="bg2">
                    <a:lumMod val="60000"/>
                    <a:lumOff val="40000"/>
                  </a:schemeClr>
                </a:solidFill>
                <a:hlinkClick r:id="rId5">
                  <a:extLst>
                    <a:ext uri="{A12FA001-AC4F-418D-AE19-62706E023703}">
                      <ahyp:hlinkClr xmlns:ahyp="http://schemas.microsoft.com/office/drawing/2018/hyperlinkcolor" val="tx"/>
                    </a:ext>
                  </a:extLst>
                </a:hlinkClick>
              </a:rPr>
              <a:t>https://doi.org/10.1128/jvi.00879-10</a:t>
            </a:r>
            <a:endParaRPr lang="en-US" sz="1000" dirty="0">
              <a:solidFill>
                <a:schemeClr val="bg2">
                  <a:lumMod val="60000"/>
                  <a:lumOff val="40000"/>
                </a:schemeClr>
              </a:solidFill>
            </a:endParaRPr>
          </a:p>
        </p:txBody>
      </p:sp>
    </p:spTree>
    <p:extLst>
      <p:ext uri="{BB962C8B-B14F-4D97-AF65-F5344CB8AC3E}">
        <p14:creationId xmlns:p14="http://schemas.microsoft.com/office/powerpoint/2010/main" val="597655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8"/>
          <p:cNvSpPr txBox="1"/>
          <p:nvPr/>
        </p:nvSpPr>
        <p:spPr>
          <a:xfrm>
            <a:off x="884568" y="112325"/>
            <a:ext cx="5528400" cy="469500"/>
          </a:xfrm>
          <a:prstGeom prst="rect">
            <a:avLst/>
          </a:prstGeom>
          <a:noFill/>
          <a:ln>
            <a:noFill/>
          </a:ln>
        </p:spPr>
        <p:txBody>
          <a:bodyPr spcFirstLastPara="1" wrap="square" lIns="68575" tIns="34275" rIns="68575" bIns="34275" anchor="ctr" anchorCtr="0">
            <a:normAutofit/>
          </a:bodyPr>
          <a:lstStyle/>
          <a:p>
            <a:pPr marL="0" marR="0" lvl="0" indent="0" algn="ctr" rtl="0">
              <a:lnSpc>
                <a:spcPct val="90000"/>
              </a:lnSpc>
              <a:spcBef>
                <a:spcPts val="0"/>
              </a:spcBef>
              <a:spcAft>
                <a:spcPts val="0"/>
              </a:spcAft>
              <a:buClr>
                <a:schemeClr val="lt1"/>
              </a:buClr>
              <a:buSzPct val="196969"/>
              <a:buFont typeface="Oswald"/>
              <a:buNone/>
            </a:pPr>
            <a:endParaRPr sz="600" b="0" i="0" u="none" strike="noStrike" cap="none" dirty="0">
              <a:solidFill>
                <a:srgbClr val="000000"/>
              </a:solidFill>
              <a:latin typeface="Arial"/>
              <a:ea typeface="Arial"/>
              <a:cs typeface="Arial"/>
              <a:sym typeface="Arial"/>
            </a:endParaRPr>
          </a:p>
        </p:txBody>
      </p:sp>
      <p:pic>
        <p:nvPicPr>
          <p:cNvPr id="103" name="Google Shape;103;p18"/>
          <p:cNvPicPr preferRelativeResize="0"/>
          <p:nvPr/>
        </p:nvPicPr>
        <p:blipFill>
          <a:blip r:embed="rId4">
            <a:alphaModFix/>
          </a:blip>
          <a:stretch>
            <a:fillRect/>
          </a:stretch>
        </p:blipFill>
        <p:spPr>
          <a:xfrm>
            <a:off x="556175" y="841375"/>
            <a:ext cx="2924050" cy="4302125"/>
          </a:xfrm>
          <a:prstGeom prst="rect">
            <a:avLst/>
          </a:prstGeom>
          <a:noFill/>
          <a:ln w="19050" cap="flat" cmpd="sng">
            <a:solidFill>
              <a:schemeClr val="dk2"/>
            </a:solidFill>
            <a:prstDash val="solid"/>
            <a:round/>
            <a:headEnd type="none" w="sm" len="sm"/>
            <a:tailEnd type="none" w="sm" len="sm"/>
          </a:ln>
        </p:spPr>
      </p:pic>
      <p:cxnSp>
        <p:nvCxnSpPr>
          <p:cNvPr id="104" name="Google Shape;104;p18"/>
          <p:cNvCxnSpPr/>
          <p:nvPr/>
        </p:nvCxnSpPr>
        <p:spPr>
          <a:xfrm rot="10800000" flipH="1">
            <a:off x="3516325" y="3992500"/>
            <a:ext cx="2952900" cy="809700"/>
          </a:xfrm>
          <a:prstGeom prst="straightConnector1">
            <a:avLst/>
          </a:prstGeom>
          <a:noFill/>
          <a:ln w="9525" cap="flat" cmpd="sng">
            <a:solidFill>
              <a:schemeClr val="dk2"/>
            </a:solidFill>
            <a:prstDash val="solid"/>
            <a:round/>
            <a:headEnd type="none" w="med" len="med"/>
            <a:tailEnd type="triangle" w="med" len="med"/>
          </a:ln>
        </p:spPr>
      </p:cxnSp>
      <p:cxnSp>
        <p:nvCxnSpPr>
          <p:cNvPr id="105" name="Google Shape;105;p18"/>
          <p:cNvCxnSpPr/>
          <p:nvPr/>
        </p:nvCxnSpPr>
        <p:spPr>
          <a:xfrm rot="10800000" flipH="1">
            <a:off x="3587750" y="1817825"/>
            <a:ext cx="1039800" cy="7800"/>
          </a:xfrm>
          <a:prstGeom prst="straightConnector1">
            <a:avLst/>
          </a:prstGeom>
          <a:noFill/>
          <a:ln w="9525" cap="flat" cmpd="sng">
            <a:solidFill>
              <a:schemeClr val="dk2"/>
            </a:solidFill>
            <a:prstDash val="solid"/>
            <a:round/>
            <a:headEnd type="none" w="med" len="med"/>
            <a:tailEnd type="triangle" w="med" len="med"/>
          </a:ln>
        </p:spPr>
      </p:cxnSp>
      <p:pic>
        <p:nvPicPr>
          <p:cNvPr id="106" name="Google Shape;106;p18"/>
          <p:cNvPicPr preferRelativeResize="0"/>
          <p:nvPr/>
        </p:nvPicPr>
        <p:blipFill>
          <a:blip r:embed="rId5">
            <a:alphaModFix/>
          </a:blip>
          <a:stretch>
            <a:fillRect/>
          </a:stretch>
        </p:blipFill>
        <p:spPr>
          <a:xfrm>
            <a:off x="0" y="581825"/>
            <a:ext cx="3480225" cy="2734470"/>
          </a:xfrm>
          <a:prstGeom prst="rect">
            <a:avLst/>
          </a:prstGeom>
          <a:noFill/>
          <a:ln w="19050" cap="flat" cmpd="sng">
            <a:solidFill>
              <a:schemeClr val="dk2"/>
            </a:solidFill>
            <a:prstDash val="solid"/>
            <a:round/>
            <a:headEnd type="none" w="sm" len="sm"/>
            <a:tailEnd type="none" w="sm" len="sm"/>
          </a:ln>
        </p:spPr>
      </p:pic>
      <p:pic>
        <p:nvPicPr>
          <p:cNvPr id="107" name="Google Shape;107;p18"/>
          <p:cNvPicPr preferRelativeResize="0"/>
          <p:nvPr/>
        </p:nvPicPr>
        <p:blipFill>
          <a:blip r:embed="rId6">
            <a:alphaModFix/>
          </a:blip>
          <a:stretch>
            <a:fillRect/>
          </a:stretch>
        </p:blipFill>
        <p:spPr>
          <a:xfrm>
            <a:off x="4701304" y="581825"/>
            <a:ext cx="2048408" cy="2924875"/>
          </a:xfrm>
          <a:prstGeom prst="rect">
            <a:avLst/>
          </a:prstGeom>
          <a:noFill/>
          <a:ln>
            <a:noFill/>
          </a:ln>
        </p:spPr>
      </p:pic>
      <p:pic>
        <p:nvPicPr>
          <p:cNvPr id="108" name="Google Shape;108;p18"/>
          <p:cNvPicPr preferRelativeResize="0"/>
          <p:nvPr/>
        </p:nvPicPr>
        <p:blipFill>
          <a:blip r:embed="rId7">
            <a:alphaModFix/>
          </a:blip>
          <a:stretch>
            <a:fillRect/>
          </a:stretch>
        </p:blipFill>
        <p:spPr>
          <a:xfrm>
            <a:off x="6612000" y="2011090"/>
            <a:ext cx="2532000" cy="31324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9"/>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62500" lnSpcReduction="20000"/>
          </a:bodyPr>
          <a:lstStyle/>
          <a:p>
            <a:pPr marL="0" marR="0" lvl="0" indent="0" algn="ctr" rtl="0">
              <a:lnSpc>
                <a:spcPct val="90000"/>
              </a:lnSpc>
              <a:spcBef>
                <a:spcPts val="0"/>
              </a:spcBef>
              <a:spcAft>
                <a:spcPts val="0"/>
              </a:spcAft>
              <a:buClr>
                <a:schemeClr val="lt1"/>
              </a:buClr>
              <a:buSzPct val="196969"/>
              <a:buFont typeface="Oswald"/>
              <a:buNone/>
            </a:pPr>
            <a:r>
              <a:rPr lang="en" sz="3300">
                <a:solidFill>
                  <a:schemeClr val="lt1"/>
                </a:solidFill>
                <a:latin typeface="Oswald"/>
                <a:ea typeface="Oswald"/>
                <a:cs typeface="Oswald"/>
                <a:sym typeface="Oswald"/>
              </a:rPr>
              <a:t>Data Collection - Homolog Identification &amp; Alignment</a:t>
            </a:r>
            <a:endParaRPr sz="600" b="0" i="0" u="none" strike="noStrike" cap="none">
              <a:solidFill>
                <a:srgbClr val="000000"/>
              </a:solidFill>
              <a:latin typeface="Arial"/>
              <a:ea typeface="Arial"/>
              <a:cs typeface="Arial"/>
              <a:sym typeface="Arial"/>
            </a:endParaRPr>
          </a:p>
        </p:txBody>
      </p:sp>
      <p:sp>
        <p:nvSpPr>
          <p:cNvPr id="114" name="Google Shape;114;p19"/>
          <p:cNvSpPr txBox="1"/>
          <p:nvPr/>
        </p:nvSpPr>
        <p:spPr>
          <a:xfrm>
            <a:off x="635000" y="952500"/>
            <a:ext cx="7572300" cy="16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Data collected from United States National Institutes of Health’s Genbank (NIH; </a:t>
            </a:r>
            <a:r>
              <a:rPr lang="en" sz="1600" u="sng">
                <a:solidFill>
                  <a:schemeClr val="hlink"/>
                </a:solidFill>
                <a:hlinkClick r:id="rId4"/>
              </a:rPr>
              <a:t>ncbi.nih.nlm.gov</a:t>
            </a:r>
            <a:r>
              <a:rPr lang="en" sz="1600">
                <a:solidFill>
                  <a:schemeClr val="dk1"/>
                </a:solidFill>
              </a:rPr>
              <a:t>) and The Global Initiative to Share all Avian Influenza Data (GISAID; </a:t>
            </a:r>
            <a:r>
              <a:rPr lang="en" sz="1600" u="sng">
                <a:solidFill>
                  <a:schemeClr val="hlink"/>
                </a:solidFill>
                <a:hlinkClick r:id="rId5"/>
              </a:rPr>
              <a:t>gisaid.org</a:t>
            </a:r>
            <a:r>
              <a:rPr lang="en" sz="1600">
                <a:solidFill>
                  <a:schemeClr val="dk1"/>
                </a:solidFill>
              </a:rPr>
              <a:t>).</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HA - 9,359 nucleotide sequences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PB2 - 3,415 nucleotide sequences</a:t>
            </a:r>
            <a:endParaRPr sz="1600">
              <a:solidFill>
                <a:schemeClr val="dk1"/>
              </a:solidFill>
            </a:endParaRPr>
          </a:p>
        </p:txBody>
      </p:sp>
      <p:pic>
        <p:nvPicPr>
          <p:cNvPr id="115" name="Google Shape;115;p19" title="HA-alignment.png"/>
          <p:cNvPicPr preferRelativeResize="0"/>
          <p:nvPr/>
        </p:nvPicPr>
        <p:blipFill>
          <a:blip r:embed="rId6">
            <a:alphaModFix/>
          </a:blip>
          <a:stretch>
            <a:fillRect/>
          </a:stretch>
        </p:blipFill>
        <p:spPr>
          <a:xfrm>
            <a:off x="0" y="2571750"/>
            <a:ext cx="9143999" cy="161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0"/>
          <p:cNvSpPr txBox="1"/>
          <p:nvPr/>
        </p:nvSpPr>
        <p:spPr>
          <a:xfrm>
            <a:off x="884568" y="112325"/>
            <a:ext cx="5528400" cy="469500"/>
          </a:xfrm>
          <a:prstGeom prst="rect">
            <a:avLst/>
          </a:prstGeom>
          <a:noFill/>
          <a:ln>
            <a:noFill/>
          </a:ln>
        </p:spPr>
        <p:txBody>
          <a:bodyPr spcFirstLastPara="1" wrap="square" lIns="68575" tIns="34275" rIns="68575" bIns="34275" anchor="ctr" anchorCtr="0">
            <a:normAutofit fontScale="92500" lnSpcReduction="10000"/>
          </a:bodyPr>
          <a:lstStyle/>
          <a:p>
            <a:pPr marL="0" marR="0" lvl="0" indent="0" algn="ctr" rtl="0">
              <a:lnSpc>
                <a:spcPct val="90000"/>
              </a:lnSpc>
              <a:spcBef>
                <a:spcPts val="0"/>
              </a:spcBef>
              <a:spcAft>
                <a:spcPts val="0"/>
              </a:spcAft>
              <a:buClr>
                <a:schemeClr val="lt1"/>
              </a:buClr>
              <a:buSzPts val="6500"/>
              <a:buFont typeface="Oswald"/>
              <a:buNone/>
            </a:pPr>
            <a:r>
              <a:rPr lang="en" sz="3300">
                <a:solidFill>
                  <a:schemeClr val="lt1"/>
                </a:solidFill>
                <a:latin typeface="Oswald"/>
                <a:ea typeface="Oswald"/>
                <a:cs typeface="Oswald"/>
                <a:sym typeface="Oswald"/>
              </a:rPr>
              <a:t>Phylogenetic Inference</a:t>
            </a:r>
            <a:endParaRPr sz="6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F6C40BF3-EA96-B0E3-2CBF-B91CACE23C8F}"/>
              </a:ext>
            </a:extLst>
          </p:cNvPr>
          <p:cNvPicPr>
            <a:picLocks noChangeAspect="1"/>
          </p:cNvPicPr>
          <p:nvPr/>
        </p:nvPicPr>
        <p:blipFill>
          <a:blip r:embed="rId4"/>
          <a:stretch>
            <a:fillRect/>
          </a:stretch>
        </p:blipFill>
        <p:spPr>
          <a:xfrm>
            <a:off x="0" y="581825"/>
            <a:ext cx="3718056" cy="3654766"/>
          </a:xfrm>
          <a:prstGeom prst="rect">
            <a:avLst/>
          </a:prstGeom>
        </p:spPr>
      </p:pic>
      <p:grpSp>
        <p:nvGrpSpPr>
          <p:cNvPr id="4" name="Google Shape;141;p23">
            <a:extLst>
              <a:ext uri="{FF2B5EF4-FFF2-40B4-BE49-F238E27FC236}">
                <a16:creationId xmlns:a16="http://schemas.microsoft.com/office/drawing/2014/main" id="{41FC5B92-D65F-72C3-01B8-E0022823207C}"/>
              </a:ext>
            </a:extLst>
          </p:cNvPr>
          <p:cNvGrpSpPr/>
          <p:nvPr/>
        </p:nvGrpSpPr>
        <p:grpSpPr>
          <a:xfrm>
            <a:off x="0" y="4344130"/>
            <a:ext cx="3718056" cy="454581"/>
            <a:chOff x="5780150" y="3979100"/>
            <a:chExt cx="3116400" cy="1080600"/>
          </a:xfrm>
        </p:grpSpPr>
        <p:sp>
          <p:nvSpPr>
            <p:cNvPr id="5" name="Google Shape;142;p23">
              <a:extLst>
                <a:ext uri="{FF2B5EF4-FFF2-40B4-BE49-F238E27FC236}">
                  <a16:creationId xmlns:a16="http://schemas.microsoft.com/office/drawing/2014/main" id="{B27DC5AB-6C38-18FB-78F7-5C32D933ECDC}"/>
                </a:ext>
              </a:extLst>
            </p:cNvPr>
            <p:cNvSpPr/>
            <p:nvPr/>
          </p:nvSpPr>
          <p:spPr>
            <a:xfrm>
              <a:off x="5780150" y="3979100"/>
              <a:ext cx="3116400" cy="1080600"/>
            </a:xfrm>
            <a:prstGeom prst="rect">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143;p23">
              <a:extLst>
                <a:ext uri="{FF2B5EF4-FFF2-40B4-BE49-F238E27FC236}">
                  <a16:creationId xmlns:a16="http://schemas.microsoft.com/office/drawing/2014/main" id="{3CC95956-513B-7ECF-B32A-8DB147DD6722}"/>
                </a:ext>
              </a:extLst>
            </p:cNvPr>
            <p:cNvSpPr txBox="1"/>
            <p:nvPr/>
          </p:nvSpPr>
          <p:spPr>
            <a:xfrm>
              <a:off x="5801150" y="3979100"/>
              <a:ext cx="2852400" cy="10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lt1"/>
                  </a:solidFill>
                  <a:latin typeface="Calibri"/>
                  <a:ea typeface="Calibri"/>
                  <a:cs typeface="Calibri"/>
                  <a:sym typeface="Calibri"/>
                </a:rPr>
                <a:t>A/Louisiana/12/2024 clade</a:t>
              </a:r>
              <a:endParaRPr sz="1800" dirty="0">
                <a:solidFill>
                  <a:schemeClr val="lt1"/>
                </a:solidFill>
                <a:latin typeface="Calibri"/>
                <a:ea typeface="Calibri"/>
                <a:cs typeface="Calibri"/>
                <a:sym typeface="Calibri"/>
              </a:endParaRPr>
            </a:p>
          </p:txBody>
        </p:sp>
      </p:grpSp>
      <p:pic>
        <p:nvPicPr>
          <p:cNvPr id="7" name="Picture 6">
            <a:extLst>
              <a:ext uri="{FF2B5EF4-FFF2-40B4-BE49-F238E27FC236}">
                <a16:creationId xmlns:a16="http://schemas.microsoft.com/office/drawing/2014/main" id="{491B7E88-BA63-9955-E69B-8FB745880E74}"/>
              </a:ext>
            </a:extLst>
          </p:cNvPr>
          <p:cNvPicPr>
            <a:picLocks noChangeAspect="1"/>
          </p:cNvPicPr>
          <p:nvPr/>
        </p:nvPicPr>
        <p:blipFill>
          <a:blip r:embed="rId5"/>
          <a:stretch>
            <a:fillRect/>
          </a:stretch>
        </p:blipFill>
        <p:spPr>
          <a:xfrm>
            <a:off x="4572000" y="581825"/>
            <a:ext cx="4522286" cy="3654766"/>
          </a:xfrm>
          <a:prstGeom prst="rect">
            <a:avLst/>
          </a:prstGeom>
        </p:spPr>
      </p:pic>
      <p:grpSp>
        <p:nvGrpSpPr>
          <p:cNvPr id="8" name="Google Shape;141;p23">
            <a:extLst>
              <a:ext uri="{FF2B5EF4-FFF2-40B4-BE49-F238E27FC236}">
                <a16:creationId xmlns:a16="http://schemas.microsoft.com/office/drawing/2014/main" id="{57D38966-EEF8-41DA-7817-9DA3F5E60624}"/>
              </a:ext>
            </a:extLst>
          </p:cNvPr>
          <p:cNvGrpSpPr/>
          <p:nvPr/>
        </p:nvGrpSpPr>
        <p:grpSpPr>
          <a:xfrm>
            <a:off x="4572000" y="4344130"/>
            <a:ext cx="4572000" cy="454581"/>
            <a:chOff x="5780150" y="3979100"/>
            <a:chExt cx="3116400" cy="1080600"/>
          </a:xfrm>
        </p:grpSpPr>
        <p:sp>
          <p:nvSpPr>
            <p:cNvPr id="9" name="Google Shape;142;p23">
              <a:extLst>
                <a:ext uri="{FF2B5EF4-FFF2-40B4-BE49-F238E27FC236}">
                  <a16:creationId xmlns:a16="http://schemas.microsoft.com/office/drawing/2014/main" id="{E3BCBE09-C554-4568-B162-3A56ECD20B35}"/>
                </a:ext>
              </a:extLst>
            </p:cNvPr>
            <p:cNvSpPr/>
            <p:nvPr/>
          </p:nvSpPr>
          <p:spPr>
            <a:xfrm>
              <a:off x="5780150" y="3979100"/>
              <a:ext cx="3116400" cy="1080600"/>
            </a:xfrm>
            <a:prstGeom prst="rect">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143;p23">
              <a:extLst>
                <a:ext uri="{FF2B5EF4-FFF2-40B4-BE49-F238E27FC236}">
                  <a16:creationId xmlns:a16="http://schemas.microsoft.com/office/drawing/2014/main" id="{326C8CB4-3DDF-5F7C-755E-240E2228C0D0}"/>
                </a:ext>
              </a:extLst>
            </p:cNvPr>
            <p:cNvSpPr txBox="1"/>
            <p:nvPr/>
          </p:nvSpPr>
          <p:spPr>
            <a:xfrm>
              <a:off x="5801150" y="3979100"/>
              <a:ext cx="2852400" cy="10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1"/>
                  </a:solidFill>
                  <a:latin typeface="Calibri"/>
                  <a:ea typeface="Calibri"/>
                  <a:cs typeface="Calibri"/>
                  <a:sym typeface="Calibri"/>
                </a:rPr>
                <a:t>H</a:t>
              </a:r>
              <a:r>
                <a:rPr lang="en" sz="1800" dirty="0">
                  <a:solidFill>
                    <a:schemeClr val="lt1"/>
                  </a:solidFill>
                  <a:latin typeface="Calibri"/>
                  <a:ea typeface="Calibri"/>
                  <a:cs typeface="Calibri"/>
                  <a:sym typeface="Calibri"/>
                </a:rPr>
                <a:t>uman-Bovine-Avian Transmission clade</a:t>
              </a:r>
              <a:endParaRPr sz="1800" dirty="0">
                <a:solidFill>
                  <a:schemeClr val="lt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1"/>
          <p:cNvSpPr txBox="1"/>
          <p:nvPr/>
        </p:nvSpPr>
        <p:spPr>
          <a:xfrm>
            <a:off x="884568" y="112325"/>
            <a:ext cx="6435602" cy="4695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ct val="196969"/>
              <a:buFont typeface="Oswald"/>
              <a:buNone/>
            </a:pPr>
            <a:r>
              <a:rPr lang="en" sz="2400" dirty="0">
                <a:solidFill>
                  <a:schemeClr val="lt1"/>
                </a:solidFill>
                <a:latin typeface="Oswald"/>
                <a:ea typeface="Oswald"/>
                <a:cs typeface="Oswald"/>
                <a:sym typeface="Oswald"/>
              </a:rPr>
              <a:t>Natural Selection Analyses Using </a:t>
            </a:r>
            <a:r>
              <a:rPr lang="en" sz="2400" dirty="0" err="1">
                <a:solidFill>
                  <a:schemeClr val="lt1"/>
                </a:solidFill>
                <a:latin typeface="Oswald"/>
                <a:ea typeface="Oswald"/>
                <a:cs typeface="Oswald"/>
                <a:sym typeface="Oswald"/>
              </a:rPr>
              <a:t>HyPhy</a:t>
            </a:r>
            <a:r>
              <a:rPr lang="en" sz="2400" dirty="0">
                <a:solidFill>
                  <a:schemeClr val="lt1"/>
                </a:solidFill>
                <a:latin typeface="Oswald"/>
                <a:ea typeface="Oswald"/>
                <a:cs typeface="Oswald"/>
                <a:sym typeface="Oswald"/>
              </a:rPr>
              <a:t> (M8 model)</a:t>
            </a:r>
            <a:endParaRPr sz="400" b="0" i="0" u="none" strike="noStrike" cap="none" dirty="0">
              <a:solidFill>
                <a:srgbClr val="000000"/>
              </a:solidFill>
              <a:latin typeface="Arial"/>
              <a:ea typeface="Arial"/>
              <a:cs typeface="Arial"/>
              <a:sym typeface="Arial"/>
            </a:endParaRPr>
          </a:p>
        </p:txBody>
      </p:sp>
      <p:graphicFrame>
        <p:nvGraphicFramePr>
          <p:cNvPr id="127" name="Google Shape;127;p21"/>
          <p:cNvGraphicFramePr/>
          <p:nvPr>
            <p:extLst>
              <p:ext uri="{D42A27DB-BD31-4B8C-83A1-F6EECF244321}">
                <p14:modId xmlns:p14="http://schemas.microsoft.com/office/powerpoint/2010/main" val="908851252"/>
              </p:ext>
            </p:extLst>
          </p:nvPr>
        </p:nvGraphicFramePr>
        <p:xfrm>
          <a:off x="0" y="923175"/>
          <a:ext cx="9143975" cy="4220325"/>
        </p:xfrm>
        <a:graphic>
          <a:graphicData uri="http://schemas.openxmlformats.org/drawingml/2006/table">
            <a:tbl>
              <a:tblPr>
                <a:noFill/>
                <a:tableStyleId>{72DE3BB2-DA45-445F-8FFF-995C83B7357C}</a:tableStyleId>
              </a:tblPr>
              <a:tblGrid>
                <a:gridCol w="1417300">
                  <a:extLst>
                    <a:ext uri="{9D8B030D-6E8A-4147-A177-3AD203B41FA5}">
                      <a16:colId xmlns:a16="http://schemas.microsoft.com/office/drawing/2014/main" val="20000"/>
                    </a:ext>
                  </a:extLst>
                </a:gridCol>
                <a:gridCol w="1950725">
                  <a:extLst>
                    <a:ext uri="{9D8B030D-6E8A-4147-A177-3AD203B41FA5}">
                      <a16:colId xmlns:a16="http://schemas.microsoft.com/office/drawing/2014/main" val="20001"/>
                    </a:ext>
                  </a:extLst>
                </a:gridCol>
                <a:gridCol w="1219175">
                  <a:extLst>
                    <a:ext uri="{9D8B030D-6E8A-4147-A177-3AD203B41FA5}">
                      <a16:colId xmlns:a16="http://schemas.microsoft.com/office/drawing/2014/main" val="20002"/>
                    </a:ext>
                  </a:extLst>
                </a:gridCol>
                <a:gridCol w="2743225">
                  <a:extLst>
                    <a:ext uri="{9D8B030D-6E8A-4147-A177-3AD203B41FA5}">
                      <a16:colId xmlns:a16="http://schemas.microsoft.com/office/drawing/2014/main" val="20003"/>
                    </a:ext>
                  </a:extLst>
                </a:gridCol>
                <a:gridCol w="1813550">
                  <a:extLst>
                    <a:ext uri="{9D8B030D-6E8A-4147-A177-3AD203B41FA5}">
                      <a16:colId xmlns:a16="http://schemas.microsoft.com/office/drawing/2014/main" val="20004"/>
                    </a:ext>
                  </a:extLst>
                </a:gridCol>
              </a:tblGrid>
              <a:tr h="588175">
                <a:tc>
                  <a:txBody>
                    <a:bodyPr/>
                    <a:lstStyle/>
                    <a:p>
                      <a:pPr marL="0" lvl="0" indent="0" algn="ctr" rtl="0">
                        <a:spcBef>
                          <a:spcPts val="0"/>
                        </a:spcBef>
                        <a:spcAft>
                          <a:spcPts val="0"/>
                        </a:spcAft>
                        <a:buNone/>
                      </a:pPr>
                      <a:r>
                        <a:rPr lang="en" sz="1200" b="1"/>
                        <a:t>Protein</a:t>
                      </a:r>
                      <a:endParaRPr sz="1200" b="1"/>
                    </a:p>
                  </a:txBody>
                  <a:tcPr marL="63500" marR="63500" marT="63500" marB="63500"/>
                </a:tc>
                <a:tc>
                  <a:txBody>
                    <a:bodyPr/>
                    <a:lstStyle/>
                    <a:p>
                      <a:pPr marL="0" lvl="0" indent="0" algn="ctr" rtl="0">
                        <a:spcBef>
                          <a:spcPts val="0"/>
                        </a:spcBef>
                        <a:spcAft>
                          <a:spcPts val="0"/>
                        </a:spcAft>
                        <a:buNone/>
                      </a:pPr>
                      <a:r>
                        <a:rPr lang="en" sz="1200" b="1"/>
                        <a:t>Clade</a:t>
                      </a:r>
                      <a:endParaRPr sz="1200" b="1"/>
                    </a:p>
                  </a:txBody>
                  <a:tcPr marL="63500" marR="63500" marT="63500" marB="63500"/>
                </a:tc>
                <a:tc>
                  <a:txBody>
                    <a:bodyPr/>
                    <a:lstStyle/>
                    <a:p>
                      <a:pPr marL="0" lvl="0" indent="0" algn="ctr" rtl="0">
                        <a:spcBef>
                          <a:spcPts val="0"/>
                        </a:spcBef>
                        <a:spcAft>
                          <a:spcPts val="0"/>
                        </a:spcAft>
                        <a:buNone/>
                      </a:pPr>
                      <a:r>
                        <a:rPr lang="en" sz="1200" b="1"/>
                        <a:t>Amino Acid Site</a:t>
                      </a:r>
                      <a:endParaRPr sz="1200" b="1"/>
                    </a:p>
                  </a:txBody>
                  <a:tcPr marL="63500" marR="63500" marT="63500" marB="63500"/>
                </a:tc>
                <a:tc>
                  <a:txBody>
                    <a:bodyPr/>
                    <a:lstStyle/>
                    <a:p>
                      <a:pPr marL="0" lvl="0" indent="0" algn="ctr" rtl="0">
                        <a:spcBef>
                          <a:spcPts val="0"/>
                        </a:spcBef>
                        <a:spcAft>
                          <a:spcPts val="0"/>
                        </a:spcAft>
                        <a:buNone/>
                      </a:pPr>
                      <a:r>
                        <a:rPr lang="en" sz="1200" b="1"/>
                        <a:t>Probability</a:t>
                      </a:r>
                      <a:endParaRPr sz="1200" b="1"/>
                    </a:p>
                    <a:p>
                      <a:pPr marL="0" lvl="0" indent="0" algn="ctr" rtl="0">
                        <a:spcBef>
                          <a:spcPts val="0"/>
                        </a:spcBef>
                        <a:spcAft>
                          <a:spcPts val="0"/>
                        </a:spcAft>
                        <a:buNone/>
                      </a:pPr>
                      <a:r>
                        <a:rPr lang="en" sz="1200" b="1"/>
                        <a:t>(DN/DS &gt; 1)</a:t>
                      </a:r>
                      <a:endParaRPr sz="1200" b="1"/>
                    </a:p>
                  </a:txBody>
                  <a:tcPr marL="63500" marR="63500" marT="63500" marB="63500"/>
                </a:tc>
                <a:tc>
                  <a:txBody>
                    <a:bodyPr/>
                    <a:lstStyle/>
                    <a:p>
                      <a:pPr marL="0" lvl="0" indent="0" algn="ctr" rtl="0">
                        <a:spcBef>
                          <a:spcPts val="0"/>
                        </a:spcBef>
                        <a:spcAft>
                          <a:spcPts val="0"/>
                        </a:spcAft>
                        <a:buNone/>
                      </a:pPr>
                      <a:r>
                        <a:rPr lang="en" sz="1200" b="1"/>
                        <a:t>Mutation(s)</a:t>
                      </a:r>
                      <a:endParaRPr sz="1200" b="1"/>
                    </a:p>
                  </a:txBody>
                  <a:tcPr marL="63500" marR="63500" marT="63500" marB="63500"/>
                </a:tc>
                <a:extLst>
                  <a:ext uri="{0D108BD9-81ED-4DB2-BD59-A6C34878D82A}">
                    <a16:rowId xmlns:a16="http://schemas.microsoft.com/office/drawing/2014/main" val="10000"/>
                  </a:ext>
                </a:extLst>
              </a:tr>
              <a:tr h="1279450">
                <a:tc>
                  <a:txBody>
                    <a:bodyPr/>
                    <a:lstStyle/>
                    <a:p>
                      <a:pPr marL="0" lvl="0" indent="0" algn="ctr" rtl="0">
                        <a:spcBef>
                          <a:spcPts val="0"/>
                        </a:spcBef>
                        <a:spcAft>
                          <a:spcPts val="0"/>
                        </a:spcAft>
                        <a:buNone/>
                      </a:pPr>
                      <a:r>
                        <a:rPr lang="en" sz="1200"/>
                        <a:t>HA</a:t>
                      </a:r>
                      <a:endParaRPr sz="1200"/>
                    </a:p>
                  </a:txBody>
                  <a:tcPr marL="63500" marR="63500" marT="63500" marB="63500"/>
                </a:tc>
                <a:tc>
                  <a:txBody>
                    <a:bodyPr/>
                    <a:lstStyle/>
                    <a:p>
                      <a:pPr marL="0" lvl="0" indent="0" algn="ctr" rtl="0">
                        <a:spcBef>
                          <a:spcPts val="0"/>
                        </a:spcBef>
                        <a:spcAft>
                          <a:spcPts val="0"/>
                        </a:spcAft>
                        <a:buNone/>
                      </a:pPr>
                      <a:r>
                        <a:rPr lang="en" sz="1200"/>
                        <a:t>surrounding deceased patient infected with H5N1 in Louisiana  </a:t>
                      </a:r>
                      <a:endParaRPr sz="1200"/>
                    </a:p>
                  </a:txBody>
                  <a:tcPr marL="63500" marR="63500" marT="63500" marB="63500"/>
                </a:tc>
                <a:tc>
                  <a:txBody>
                    <a:bodyPr/>
                    <a:lstStyle/>
                    <a:p>
                      <a:pPr marL="0" lvl="0" indent="0" algn="ctr" rtl="0">
                        <a:spcBef>
                          <a:spcPts val="0"/>
                        </a:spcBef>
                        <a:spcAft>
                          <a:spcPts val="0"/>
                        </a:spcAft>
                        <a:buNone/>
                      </a:pPr>
                      <a:r>
                        <a:rPr lang="en" sz="1200"/>
                        <a:t>230</a:t>
                      </a:r>
                      <a:endParaRPr sz="1200"/>
                    </a:p>
                  </a:txBody>
                  <a:tcPr marL="63500" marR="63500" marT="63500" marB="63500"/>
                </a:tc>
                <a:tc>
                  <a:txBody>
                    <a:bodyPr/>
                    <a:lstStyle/>
                    <a:p>
                      <a:pPr marL="0" lvl="0" indent="0" algn="ctr" rtl="0">
                        <a:spcBef>
                          <a:spcPts val="0"/>
                        </a:spcBef>
                        <a:spcAft>
                          <a:spcPts val="0"/>
                        </a:spcAft>
                        <a:buNone/>
                      </a:pPr>
                      <a:r>
                        <a:rPr lang="en" sz="1200"/>
                        <a:t>0.9685961144425779</a:t>
                      </a:r>
                      <a:endParaRPr sz="1200"/>
                    </a:p>
                  </a:txBody>
                  <a:tcPr marL="63500" marR="63500" marT="63500" marB="63500"/>
                </a:tc>
                <a:tc>
                  <a:txBody>
                    <a:bodyPr/>
                    <a:lstStyle/>
                    <a:p>
                      <a:pPr marL="0" lvl="0" indent="0" algn="ctr" rtl="0">
                        <a:spcBef>
                          <a:spcPts val="0"/>
                        </a:spcBef>
                        <a:spcAft>
                          <a:spcPts val="0"/>
                        </a:spcAft>
                        <a:buNone/>
                      </a:pPr>
                      <a:r>
                        <a:rPr lang="en" sz="1200"/>
                        <a:t>A230V</a:t>
                      </a:r>
                      <a:endParaRPr sz="1200"/>
                    </a:p>
                  </a:txBody>
                  <a:tcPr marL="63500" marR="63500" marT="63500" marB="63500"/>
                </a:tc>
                <a:extLst>
                  <a:ext uri="{0D108BD9-81ED-4DB2-BD59-A6C34878D82A}">
                    <a16:rowId xmlns:a16="http://schemas.microsoft.com/office/drawing/2014/main" val="10001"/>
                  </a:ext>
                </a:extLst>
              </a:tr>
              <a:tr h="588175">
                <a:tc>
                  <a:txBody>
                    <a:bodyPr/>
                    <a:lstStyle/>
                    <a:p>
                      <a:pPr marL="0" lvl="0" indent="0" algn="ctr" rtl="0">
                        <a:spcBef>
                          <a:spcPts val="0"/>
                        </a:spcBef>
                        <a:spcAft>
                          <a:spcPts val="0"/>
                        </a:spcAft>
                        <a:buNone/>
                      </a:pPr>
                      <a:r>
                        <a:rPr lang="en" sz="1200"/>
                        <a:t>HA</a:t>
                      </a:r>
                      <a:endParaRPr sz="1200"/>
                    </a:p>
                  </a:txBody>
                  <a:tcPr marL="63500" marR="63500" marT="63500" marB="63500"/>
                </a:tc>
                <a:tc>
                  <a:txBody>
                    <a:bodyPr/>
                    <a:lstStyle/>
                    <a:p>
                      <a:pPr marL="0" lvl="0" indent="0" algn="ctr" rtl="0">
                        <a:spcBef>
                          <a:spcPts val="0"/>
                        </a:spcBef>
                        <a:spcAft>
                          <a:spcPts val="0"/>
                        </a:spcAft>
                        <a:buNone/>
                      </a:pPr>
                      <a:r>
                        <a:rPr lang="en" sz="1200"/>
                        <a:t>human-bovine-avian </a:t>
                      </a:r>
                      <a:endParaRPr sz="1200"/>
                    </a:p>
                  </a:txBody>
                  <a:tcPr marL="63500" marR="63500" marT="63500" marB="63500"/>
                </a:tc>
                <a:tc>
                  <a:txBody>
                    <a:bodyPr/>
                    <a:lstStyle/>
                    <a:p>
                      <a:pPr marL="0" lvl="0" indent="0" algn="ctr" rtl="0">
                        <a:spcBef>
                          <a:spcPts val="0"/>
                        </a:spcBef>
                        <a:spcAft>
                          <a:spcPts val="0"/>
                        </a:spcAft>
                        <a:buNone/>
                      </a:pPr>
                      <a:r>
                        <a:rPr lang="en" sz="1200"/>
                        <a:t>147</a:t>
                      </a:r>
                      <a:endParaRPr sz="1200"/>
                    </a:p>
                  </a:txBody>
                  <a:tcPr marL="63500" marR="63500" marT="63500" marB="63500"/>
                </a:tc>
                <a:tc>
                  <a:txBody>
                    <a:bodyPr/>
                    <a:lstStyle/>
                    <a:p>
                      <a:pPr marL="0" lvl="0" indent="0" algn="ctr" rtl="0">
                        <a:spcBef>
                          <a:spcPts val="0"/>
                        </a:spcBef>
                        <a:spcAft>
                          <a:spcPts val="0"/>
                        </a:spcAft>
                        <a:buNone/>
                      </a:pPr>
                      <a:r>
                        <a:rPr lang="en" sz="1200"/>
                        <a:t>0.9988807760818452</a:t>
                      </a:r>
                      <a:endParaRPr sz="1200"/>
                    </a:p>
                  </a:txBody>
                  <a:tcPr marL="63500" marR="63500" marT="63500" marB="63500"/>
                </a:tc>
                <a:tc>
                  <a:txBody>
                    <a:bodyPr/>
                    <a:lstStyle/>
                    <a:p>
                      <a:pPr marL="0" lvl="0" indent="0" algn="ctr" rtl="0">
                        <a:spcBef>
                          <a:spcPts val="0"/>
                        </a:spcBef>
                        <a:spcAft>
                          <a:spcPts val="0"/>
                        </a:spcAft>
                        <a:buNone/>
                      </a:pPr>
                      <a:r>
                        <a:rPr lang="en" sz="1200"/>
                        <a:t>V147M*</a:t>
                      </a:r>
                      <a:endParaRPr sz="1200"/>
                    </a:p>
                  </a:txBody>
                  <a:tcPr marL="63500" marR="63500" marT="63500" marB="63500"/>
                </a:tc>
                <a:extLst>
                  <a:ext uri="{0D108BD9-81ED-4DB2-BD59-A6C34878D82A}">
                    <a16:rowId xmlns:a16="http://schemas.microsoft.com/office/drawing/2014/main" val="10002"/>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292</a:t>
                      </a:r>
                      <a:endParaRPr sz="1200"/>
                    </a:p>
                  </a:txBody>
                  <a:tcPr marL="63500" marR="63500" marT="63500" marB="63500"/>
                </a:tc>
                <a:tc>
                  <a:txBody>
                    <a:bodyPr/>
                    <a:lstStyle/>
                    <a:p>
                      <a:pPr marL="0" lvl="0" indent="0" algn="ctr" rtl="0">
                        <a:spcBef>
                          <a:spcPts val="0"/>
                        </a:spcBef>
                        <a:spcAft>
                          <a:spcPts val="0"/>
                        </a:spcAft>
                        <a:buNone/>
                      </a:pPr>
                      <a:r>
                        <a:rPr lang="en" sz="1200"/>
                        <a:t>0.9922498777048648</a:t>
                      </a:r>
                      <a:endParaRPr sz="1200"/>
                    </a:p>
                  </a:txBody>
                  <a:tcPr marL="63500" marR="63500" marT="63500" marB="63500"/>
                </a:tc>
                <a:tc>
                  <a:txBody>
                    <a:bodyPr/>
                    <a:lstStyle/>
                    <a:p>
                      <a:pPr marL="0" lvl="0" indent="0" algn="ctr" rtl="0">
                        <a:spcBef>
                          <a:spcPts val="0"/>
                        </a:spcBef>
                        <a:spcAft>
                          <a:spcPts val="0"/>
                        </a:spcAft>
                        <a:buNone/>
                      </a:pPr>
                      <a:r>
                        <a:rPr lang="en" sz="1200"/>
                        <a:t>I292L/V/T/M</a:t>
                      </a:r>
                      <a:endParaRPr sz="1200"/>
                    </a:p>
                  </a:txBody>
                  <a:tcPr marL="63500" marR="63500" marT="63500" marB="63500"/>
                </a:tc>
                <a:extLst>
                  <a:ext uri="{0D108BD9-81ED-4DB2-BD59-A6C34878D82A}">
                    <a16:rowId xmlns:a16="http://schemas.microsoft.com/office/drawing/2014/main" val="10003"/>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344</a:t>
                      </a:r>
                      <a:endParaRPr sz="1200"/>
                    </a:p>
                  </a:txBody>
                  <a:tcPr marL="63500" marR="63500" marT="63500" marB="63500"/>
                </a:tc>
                <a:tc>
                  <a:txBody>
                    <a:bodyPr/>
                    <a:lstStyle/>
                    <a:p>
                      <a:pPr marL="0" lvl="0" indent="0" algn="ctr" rtl="0">
                        <a:spcBef>
                          <a:spcPts val="0"/>
                        </a:spcBef>
                        <a:spcAft>
                          <a:spcPts val="0"/>
                        </a:spcAft>
                        <a:buNone/>
                      </a:pPr>
                      <a:r>
                        <a:rPr lang="en" sz="1200"/>
                        <a:t>0.9999928310390789</a:t>
                      </a:r>
                      <a:endParaRPr sz="1200"/>
                    </a:p>
                  </a:txBody>
                  <a:tcPr marL="63500" marR="63500" marT="63500" marB="63500"/>
                </a:tc>
                <a:tc>
                  <a:txBody>
                    <a:bodyPr/>
                    <a:lstStyle/>
                    <a:p>
                      <a:pPr marL="0" lvl="0" indent="0" algn="ctr" rtl="0">
                        <a:spcBef>
                          <a:spcPts val="0"/>
                        </a:spcBef>
                        <a:spcAft>
                          <a:spcPts val="0"/>
                        </a:spcAft>
                        <a:buNone/>
                      </a:pPr>
                      <a:r>
                        <a:rPr lang="en" sz="1200"/>
                        <a:t>V344M/A/I</a:t>
                      </a:r>
                      <a:endParaRPr sz="1200"/>
                    </a:p>
                  </a:txBody>
                  <a:tcPr marL="63500" marR="63500" marT="63500" marB="63500"/>
                </a:tc>
                <a:extLst>
                  <a:ext uri="{0D108BD9-81ED-4DB2-BD59-A6C34878D82A}">
                    <a16:rowId xmlns:a16="http://schemas.microsoft.com/office/drawing/2014/main" val="10004"/>
                  </a:ext>
                </a:extLst>
              </a:tr>
              <a:tr h="588175">
                <a:tc>
                  <a:txBody>
                    <a:bodyPr/>
                    <a:lstStyle/>
                    <a:p>
                      <a:pPr marL="0" lvl="0" indent="0" algn="ctr" rtl="0">
                        <a:spcBef>
                          <a:spcPts val="0"/>
                        </a:spcBef>
                        <a:spcAft>
                          <a:spcPts val="0"/>
                        </a:spcAft>
                        <a:buNone/>
                      </a:pPr>
                      <a:r>
                        <a:rPr lang="en" sz="1200"/>
                        <a:t>PB2</a:t>
                      </a:r>
                      <a:endParaRPr sz="1200"/>
                    </a:p>
                  </a:txBody>
                  <a:tcPr marL="63500" marR="63500" marT="63500" marB="63500"/>
                </a:tc>
                <a:tc>
                  <a:txBody>
                    <a:bodyPr/>
                    <a:lstStyle/>
                    <a:p>
                      <a:pPr marL="0" lvl="0" indent="0" algn="ctr" rtl="0">
                        <a:spcBef>
                          <a:spcPts val="0"/>
                        </a:spcBef>
                        <a:spcAft>
                          <a:spcPts val="0"/>
                        </a:spcAft>
                        <a:buNone/>
                      </a:pPr>
                      <a:r>
                        <a:rPr lang="en" sz="1200"/>
                        <a:t>current H5N1 lineages </a:t>
                      </a:r>
                      <a:endParaRPr sz="1200"/>
                    </a:p>
                  </a:txBody>
                  <a:tcPr marL="63500" marR="63500" marT="63500" marB="63500"/>
                </a:tc>
                <a:tc>
                  <a:txBody>
                    <a:bodyPr/>
                    <a:lstStyle/>
                    <a:p>
                      <a:pPr marL="0" lvl="0" indent="0" algn="ctr" rtl="0">
                        <a:spcBef>
                          <a:spcPts val="0"/>
                        </a:spcBef>
                        <a:spcAft>
                          <a:spcPts val="0"/>
                        </a:spcAft>
                        <a:buNone/>
                      </a:pPr>
                      <a:r>
                        <a:rPr lang="en" sz="1200"/>
                        <a:t>627</a:t>
                      </a:r>
                      <a:endParaRPr sz="1200"/>
                    </a:p>
                  </a:txBody>
                  <a:tcPr marL="63500" marR="63500" marT="63500" marB="63500"/>
                </a:tc>
                <a:tc>
                  <a:txBody>
                    <a:bodyPr/>
                    <a:lstStyle/>
                    <a:p>
                      <a:pPr marL="0" lvl="0" indent="0" algn="ctr" rtl="0">
                        <a:spcBef>
                          <a:spcPts val="0"/>
                        </a:spcBef>
                        <a:spcAft>
                          <a:spcPts val="0"/>
                        </a:spcAft>
                        <a:buNone/>
                      </a:pPr>
                      <a:r>
                        <a:rPr lang="en" sz="1200"/>
                        <a:t>0.9999895456621494</a:t>
                      </a:r>
                      <a:endParaRPr sz="1200"/>
                    </a:p>
                  </a:txBody>
                  <a:tcPr marL="63500" marR="63500" marT="63500" marB="63500"/>
                </a:tc>
                <a:tc>
                  <a:txBody>
                    <a:bodyPr/>
                    <a:lstStyle/>
                    <a:p>
                      <a:pPr marL="0" lvl="0" indent="0" algn="ctr" rtl="0">
                        <a:spcBef>
                          <a:spcPts val="0"/>
                        </a:spcBef>
                        <a:spcAft>
                          <a:spcPts val="0"/>
                        </a:spcAft>
                        <a:buNone/>
                      </a:pPr>
                      <a:r>
                        <a:rPr lang="en" sz="1200" dirty="0"/>
                        <a:t>E627K/V*</a:t>
                      </a:r>
                      <a:endParaRPr sz="1200" dirty="0"/>
                    </a:p>
                  </a:txBody>
                  <a:tcPr marL="63500" marR="63500" marT="63500" marB="63500"/>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2027</TotalTime>
  <Words>3478</Words>
  <Application>Microsoft Office PowerPoint</Application>
  <PresentationFormat>On-screen Show (16:9)</PresentationFormat>
  <Paragraphs>171</Paragraphs>
  <Slides>19</Slides>
  <Notes>19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Inter SemiBold</vt:lpstr>
      <vt:lpstr>Inter</vt:lpstr>
      <vt:lpstr>Arial</vt:lpstr>
      <vt:lpstr>Calibri</vt:lpstr>
      <vt:lpstr>Oswald</vt:lpstr>
      <vt:lpstr>Simple Light</vt:lpstr>
      <vt:lpstr>H5N1 Influenza A is now promiscuous in host range and has improved replication in mammals  Author: Sayal Guirales-Medrano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Sayal Guirales</cp:lastModifiedBy>
  <cp:revision>5</cp:revision>
  <dcterms:modified xsi:type="dcterms:W3CDTF">2025-07-23T00:18:53Z</dcterms:modified>
</cp:coreProperties>
</file>